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67" r:id="rId3"/>
    <p:sldId id="258" r:id="rId4"/>
    <p:sldId id="278" r:id="rId5"/>
    <p:sldId id="279" r:id="rId6"/>
    <p:sldId id="283" r:id="rId7"/>
    <p:sldId id="284" r:id="rId8"/>
    <p:sldId id="285" r:id="rId9"/>
    <p:sldId id="288" r:id="rId10"/>
    <p:sldId id="289" r:id="rId11"/>
    <p:sldId id="290" r:id="rId12"/>
    <p:sldId id="291" r:id="rId13"/>
    <p:sldId id="292" r:id="rId14"/>
    <p:sldId id="293" r:id="rId15"/>
    <p:sldId id="294" r:id="rId16"/>
    <p:sldId id="280" r:id="rId17"/>
    <p:sldId id="295" r:id="rId18"/>
    <p:sldId id="296" r:id="rId19"/>
    <p:sldId id="297" r:id="rId20"/>
    <p:sldId id="298" r:id="rId21"/>
    <p:sldId id="299" r:id="rId22"/>
    <p:sldId id="300" r:id="rId23"/>
    <p:sldId id="301" r:id="rId24"/>
    <p:sldId id="302" r:id="rId25"/>
    <p:sldId id="303" r:id="rId26"/>
    <p:sldId id="304" r:id="rId27"/>
    <p:sldId id="305" r:id="rId28"/>
    <p:sldId id="308" r:id="rId29"/>
    <p:sldId id="307" r:id="rId30"/>
    <p:sldId id="306" r:id="rId31"/>
    <p:sldId id="309" r:id="rId32"/>
    <p:sldId id="281" r:id="rId33"/>
    <p:sldId id="310" r:id="rId34"/>
    <p:sldId id="311" r:id="rId35"/>
    <p:sldId id="282" r:id="rId36"/>
    <p:sldId id="277" r:id="rId37"/>
    <p:sldId id="268" r:id="rId38"/>
    <p:sldId id="316" r:id="rId39"/>
    <p:sldId id="317" r:id="rId40"/>
    <p:sldId id="315" r:id="rId41"/>
    <p:sldId id="325" r:id="rId42"/>
    <p:sldId id="318" r:id="rId43"/>
    <p:sldId id="324" r:id="rId44"/>
    <p:sldId id="320" r:id="rId45"/>
    <p:sldId id="321" r:id="rId46"/>
    <p:sldId id="323" r:id="rId47"/>
    <p:sldId id="319" r:id="rId48"/>
    <p:sldId id="312" r:id="rId49"/>
    <p:sldId id="313" r:id="rId50"/>
    <p:sldId id="314" r:id="rId51"/>
    <p:sldId id="273" r:id="rId52"/>
    <p:sldId id="274" r:id="rId53"/>
    <p:sldId id="275" r:id="rId54"/>
    <p:sldId id="276" r:id="rId55"/>
    <p:sldId id="326" r:id="rId56"/>
    <p:sldId id="271" r:id="rId57"/>
    <p:sldId id="272" r:id="rId58"/>
    <p:sldId id="263" r:id="rId59"/>
  </p:sldIdLst>
  <p:sldSz cx="12192000" cy="6858000"/>
  <p:notesSz cx="6858000" cy="9144000"/>
  <p:embeddedFontLst>
    <p:embeddedFont>
      <p:font typeface="Arial Unicode MS" panose="020B0604020202020204" pitchFamily="34" charset="-128"/>
      <p:regular r:id="rId61"/>
    </p:embeddedFont>
    <p:embeddedFont>
      <p:font typeface="Cambria" panose="02040503050406030204" pitchFamily="18" charset="0"/>
      <p:regular r:id="rId62"/>
      <p:bold r:id="rId63"/>
      <p:italic r:id="rId64"/>
      <p:boldItalic r:id="rId65"/>
    </p:embeddedFont>
    <p:embeddedFont>
      <p:font typeface="Georgia" panose="02040502050405020303" pitchFamily="18"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Lato Black" panose="020F0502020204030203" pitchFamily="34" charset="0"/>
      <p:bold r:id="rId74"/>
      <p:boldItalic r:id="rId75"/>
    </p:embeddedFont>
    <p:embeddedFont>
      <p:font typeface="Times" panose="02020603050405020304" pitchFamily="18"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79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25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83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54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37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22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77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23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34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2687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95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50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41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583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32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62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590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82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69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05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170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694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889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700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813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89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3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28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092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12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492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577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388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53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337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284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27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913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34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05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03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208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558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154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6835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035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16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83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7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580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7" name="Google Shape;17;p10"/>
          <p:cNvPicPr preferRelativeResize="0"/>
          <p:nvPr/>
        </p:nvPicPr>
        <p:blipFill rotWithShape="1">
          <a:blip r:embed="rId2">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3">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pic>
        <p:nvPicPr>
          <p:cNvPr id="2" name="Google Shape;16;p10">
            <a:extLst>
              <a:ext uri="{FF2B5EF4-FFF2-40B4-BE49-F238E27FC236}">
                <a16:creationId xmlns:a16="http://schemas.microsoft.com/office/drawing/2014/main" id="{04369E14-776B-DEB7-584E-C4E52C5C1549}"/>
              </a:ext>
            </a:extLst>
          </p:cNvPr>
          <p:cNvPicPr preferRelativeResize="0"/>
          <p:nvPr userDrawn="1"/>
        </p:nvPicPr>
        <p:blipFill rotWithShape="1">
          <a:blip r:embed="rId4">
            <a:alphaModFix/>
          </a:blip>
          <a:srcRect t="43733" r="20925"/>
          <a:stretch>
            <a:fillRect/>
          </a:stretch>
        </p:blipFill>
        <p:spPr>
          <a:xfrm>
            <a:off x="0" y="3747752"/>
            <a:ext cx="7888310" cy="31102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a:solidFill>
                  <a:srgbClr val="002060"/>
                </a:solidFill>
                <a:latin typeface="Times New Roman" panose="02020603050405020304" pitchFamily="18" charset="0"/>
                <a:cs typeface="Times New Roman" panose="02020603050405020304" pitchFamily="18" charset="0"/>
              </a:rPr>
              <a:t>Học máy trong phân tích kinh doanh</a:t>
            </a:r>
            <a:endParaRPr lang="en-US" sz="3200" kern="0">
              <a:solidFill>
                <a:srgbClr val="002060"/>
              </a:solidFill>
              <a:latin typeface="Times New Roman" panose="02020603050405020304" pitchFamily="18" charset="0"/>
              <a:cs typeface="Times New Roman" panose="02020603050405020304" pitchFamily="18" charset="0"/>
            </a:endParaRPr>
          </a:p>
          <a:p>
            <a:pPr>
              <a:defRPr/>
            </a:pPr>
            <a:r>
              <a:rPr lang="en-US" sz="3200" b="0" u="sng" kern="0">
                <a:solidFill>
                  <a:srgbClr val="002060"/>
                </a:solidFill>
                <a:latin typeface="Times New Roman" panose="02020603050405020304" pitchFamily="18" charset="0"/>
                <a:cs typeface="Times New Roman" panose="02020603050405020304" pitchFamily="18" charset="0"/>
              </a:rPr>
              <a:t>Bài Học</a:t>
            </a:r>
          </a:p>
          <a:p>
            <a:pPr>
              <a:defRPr/>
            </a:pPr>
            <a:r>
              <a:rPr lang="en-US" sz="3200" b="0" kern="0">
                <a:solidFill>
                  <a:srgbClr val="002060"/>
                </a:solidFill>
                <a:latin typeface="Times New Roman" panose="02020603050405020304" pitchFamily="18" charset="0"/>
                <a:cs typeface="Times New Roman" panose="02020603050405020304" pitchFamily="18" charset="0"/>
              </a:rPr>
              <a:t>Tổng quan về máy học</a:t>
            </a:r>
            <a:endParaRPr lang="en-US" sz="3200" kern="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Cơ chế hoạt động của hàm</a:t>
            </a:r>
          </a:p>
        </p:txBody>
      </p:sp>
      <p:sp>
        <p:nvSpPr>
          <p:cNvPr id="13" name="TextBox 12">
            <a:extLst>
              <a:ext uri="{FF2B5EF4-FFF2-40B4-BE49-F238E27FC236}">
                <a16:creationId xmlns:a16="http://schemas.microsoft.com/office/drawing/2014/main" id="{B7FDEB27-F068-F941-928F-74E3D07E2386}"/>
              </a:ext>
            </a:extLst>
          </p:cNvPr>
          <p:cNvSpPr txBox="1"/>
          <p:nvPr/>
        </p:nvSpPr>
        <p:spPr>
          <a:xfrm>
            <a:off x="797806" y="1624809"/>
            <a:ext cx="8138930" cy="830997"/>
          </a:xfrm>
          <a:prstGeom prst="rect">
            <a:avLst/>
          </a:prstGeom>
          <a:noFill/>
        </p:spPr>
        <p:txBody>
          <a:bodyPr wrap="square" rtlCol="0">
            <a:spAutoFit/>
          </a:bodyPr>
          <a:lstStyle/>
          <a:p>
            <a:pPr marL="11113" algn="just">
              <a:spcBef>
                <a:spcPts val="600"/>
              </a:spcBef>
              <a:spcAft>
                <a:spcPts val="600"/>
              </a:spcAft>
              <a:buClrTx/>
              <a:buFontTx/>
              <a:buNone/>
            </a:pPr>
            <a:r>
              <a:rPr lang="vi-VN" sz="2400" kern="1200">
                <a:solidFill>
                  <a:prstClr val="black"/>
                </a:solidFill>
                <a:latin typeface="Times" pitchFamily="2" charset="0"/>
                <a:ea typeface="+mn-ea"/>
                <a:cs typeface="+mn-cs"/>
              </a:rPr>
              <a:t>Hàm trong Python cũng như trong các ngôn ngữ lập trình khác, đều hoạt động theo cơ chế LIFO (LAST IN FIRST OUT).</a:t>
            </a:r>
          </a:p>
        </p:txBody>
      </p:sp>
      <p:pic>
        <p:nvPicPr>
          <p:cNvPr id="14" name="Picture 13">
            <a:extLst>
              <a:ext uri="{FF2B5EF4-FFF2-40B4-BE49-F238E27FC236}">
                <a16:creationId xmlns:a16="http://schemas.microsoft.com/office/drawing/2014/main" id="{787CF3D1-27E3-6E4F-BAF5-8195A3A5ADD7}"/>
              </a:ext>
            </a:extLst>
          </p:cNvPr>
          <p:cNvPicPr>
            <a:picLocks noChangeAspect="1"/>
          </p:cNvPicPr>
          <p:nvPr/>
        </p:nvPicPr>
        <p:blipFill>
          <a:blip r:embed="rId3">
            <a:clrChange>
              <a:clrFrom>
                <a:srgbClr val="FFFFFF"/>
              </a:clrFrom>
              <a:clrTo>
                <a:srgbClr val="FFFFFF">
                  <a:alpha val="0"/>
                </a:srgbClr>
              </a:clrTo>
            </a:clrChange>
            <a:duotone>
              <a:prstClr val="black"/>
              <a:srgbClr val="438086">
                <a:tint val="45000"/>
                <a:satMod val="400000"/>
              </a:srgbClr>
            </a:duotone>
          </a:blip>
          <a:stretch>
            <a:fillRect/>
          </a:stretch>
        </p:blipFill>
        <p:spPr>
          <a:xfrm>
            <a:off x="4572000" y="2514600"/>
            <a:ext cx="3962400" cy="3019349"/>
          </a:xfrm>
          <a:prstGeom prst="rect">
            <a:avLst/>
          </a:prstGeom>
        </p:spPr>
      </p:pic>
      <p:sp>
        <p:nvSpPr>
          <p:cNvPr id="15" name="Rectangle 14">
            <a:extLst>
              <a:ext uri="{FF2B5EF4-FFF2-40B4-BE49-F238E27FC236}">
                <a16:creationId xmlns:a16="http://schemas.microsoft.com/office/drawing/2014/main" id="{A3D0D747-4CEB-224E-8B76-917A6ACA2403}"/>
              </a:ext>
            </a:extLst>
          </p:cNvPr>
          <p:cNvSpPr/>
          <p:nvPr/>
        </p:nvSpPr>
        <p:spPr>
          <a:xfrm>
            <a:off x="1295400" y="2603718"/>
            <a:ext cx="2757576" cy="181588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C7832"/>
                </a:solidFill>
                <a:effectLst/>
                <a:uLnTx/>
                <a:uFillTx/>
                <a:latin typeface="Georgia"/>
                <a:ea typeface="+mn-ea"/>
                <a:cs typeface="+mn-cs"/>
              </a:rPr>
              <a:t>def </a:t>
            </a:r>
            <a:r>
              <a:rPr kumimoji="0" lang="en-US" sz="2800" b="1" i="0" u="none" strike="noStrike" kern="1200" cap="none" spc="0" normalizeH="0" baseline="0" noProof="0">
                <a:ln>
                  <a:noFill/>
                </a:ln>
                <a:solidFill>
                  <a:srgbClr val="C00000"/>
                </a:solidFill>
                <a:effectLst/>
                <a:uLnTx/>
                <a:uFillTx/>
                <a:latin typeface="Georgia"/>
                <a:ea typeface="+mn-ea"/>
                <a:cs typeface="+mn-cs"/>
              </a:rPr>
              <a:t>double</a:t>
            </a:r>
            <a:r>
              <a:rPr kumimoji="0" lang="en-US" sz="2800" b="0" i="0" u="none" strike="noStrike" kern="1200" cap="none" spc="0" normalizeH="0" baseline="0" noProof="0">
                <a:ln>
                  <a:noFill/>
                </a:ln>
                <a:solidFill>
                  <a:prstClr val="black"/>
                </a:solidFill>
                <a:effectLst/>
                <a:uLnTx/>
                <a:uFillTx/>
                <a:latin typeface="Georgia"/>
                <a:ea typeface="+mn-ea"/>
                <a:cs typeface="+mn-cs"/>
              </a:rPr>
              <a:t>(n):</a:t>
            </a:r>
            <a:br>
              <a:rPr kumimoji="0" lang="en-US" sz="2800" b="0" i="0" u="none" strike="noStrike" kern="1200" cap="none" spc="0" normalizeH="0" baseline="0" noProof="0">
                <a:ln>
                  <a:noFill/>
                </a:ln>
                <a:solidFill>
                  <a:prstClr val="black"/>
                </a:solidFill>
                <a:effectLst/>
                <a:uLnTx/>
                <a:uFillTx/>
                <a:latin typeface="Georgia"/>
                <a:ea typeface="+mn-ea"/>
                <a:cs typeface="+mn-cs"/>
              </a:rPr>
            </a:br>
            <a:r>
              <a:rPr kumimoji="0" lang="en-US" sz="2800" b="0" i="0" u="none" strike="noStrike" kern="1200" cap="none" spc="0" normalizeH="0" baseline="0" noProof="0">
                <a:ln>
                  <a:noFill/>
                </a:ln>
                <a:solidFill>
                  <a:prstClr val="black"/>
                </a:solidFill>
                <a:effectLst/>
                <a:uLnTx/>
                <a:uFillTx/>
                <a:latin typeface="Georgia"/>
                <a:ea typeface="+mn-ea"/>
                <a:cs typeface="+mn-cs"/>
              </a:rPr>
              <a:t>    </a:t>
            </a:r>
            <a:r>
              <a:rPr kumimoji="0" lang="en-US" sz="2800" b="0" i="0" u="none" strike="noStrike" kern="1200" cap="none" spc="0" normalizeH="0" baseline="0" noProof="0">
                <a:ln>
                  <a:noFill/>
                </a:ln>
                <a:solidFill>
                  <a:srgbClr val="CC7832"/>
                </a:solidFill>
                <a:effectLst/>
                <a:uLnTx/>
                <a:uFillTx/>
                <a:latin typeface="Georgia"/>
                <a:ea typeface="+mn-ea"/>
                <a:cs typeface="+mn-cs"/>
              </a:rPr>
              <a:t>return </a:t>
            </a:r>
            <a:r>
              <a:rPr kumimoji="0" lang="en-US" sz="2800" b="0" i="0" u="none" strike="noStrike" kern="1200" cap="none" spc="0" normalizeH="0" baseline="0" noProof="0">
                <a:ln>
                  <a:noFill/>
                </a:ln>
                <a:solidFill>
                  <a:srgbClr val="6897BB"/>
                </a:solidFill>
                <a:effectLst/>
                <a:uLnTx/>
                <a:uFillTx/>
                <a:latin typeface="Georgia"/>
                <a:ea typeface="+mn-ea"/>
                <a:cs typeface="+mn-cs"/>
              </a:rPr>
              <a:t>2 </a:t>
            </a:r>
            <a:r>
              <a:rPr kumimoji="0" lang="en-US" sz="2800" b="0" i="0" u="none" strike="noStrike" kern="1200" cap="none" spc="0" normalizeH="0" baseline="0" noProof="0">
                <a:ln>
                  <a:noFill/>
                </a:ln>
                <a:solidFill>
                  <a:prstClr val="black"/>
                </a:solidFill>
                <a:effectLst/>
                <a:uLnTx/>
                <a:uFillTx/>
                <a:latin typeface="Georgia"/>
                <a:ea typeface="+mn-ea"/>
                <a:cs typeface="+mn-cs"/>
              </a:rPr>
              <a:t>* n</a:t>
            </a:r>
            <a:br>
              <a:rPr kumimoji="0" lang="en-US" sz="2800" b="0" i="0" u="none" strike="noStrike" kern="1200" cap="none" spc="0" normalizeH="0" baseline="0" noProof="0">
                <a:ln>
                  <a:noFill/>
                </a:ln>
                <a:solidFill>
                  <a:prstClr val="black"/>
                </a:solidFill>
                <a:effectLst/>
                <a:uLnTx/>
                <a:uFillTx/>
                <a:latin typeface="Georgia"/>
                <a:ea typeface="+mn-ea"/>
                <a:cs typeface="+mn-cs"/>
              </a:rPr>
            </a:br>
            <a:r>
              <a:rPr kumimoji="0" lang="en-US" sz="2800" b="0" i="0" u="none" strike="noStrike" kern="1200" cap="none" spc="0" normalizeH="0" baseline="0" noProof="0">
                <a:ln>
                  <a:noFill/>
                </a:ln>
                <a:solidFill>
                  <a:prstClr val="black"/>
                </a:solidFill>
                <a:effectLst/>
                <a:uLnTx/>
                <a:uFillTx/>
                <a:latin typeface="Georgia"/>
                <a:ea typeface="+mn-ea"/>
                <a:cs typeface="+mn-cs"/>
              </a:rPr>
              <a:t>x = double(</a:t>
            </a:r>
            <a:r>
              <a:rPr kumimoji="0" lang="en-US" sz="2800" b="0" i="0" u="none" strike="noStrike" kern="1200" cap="none" spc="0" normalizeH="0" baseline="0" noProof="0">
                <a:ln>
                  <a:noFill/>
                </a:ln>
                <a:solidFill>
                  <a:srgbClr val="6897BB"/>
                </a:solidFill>
                <a:effectLst/>
                <a:uLnTx/>
                <a:uFillTx/>
                <a:latin typeface="Georgia"/>
                <a:ea typeface="+mn-ea"/>
                <a:cs typeface="+mn-cs"/>
              </a:rPr>
              <a:t>3</a:t>
            </a:r>
            <a:r>
              <a:rPr kumimoji="0" lang="en-US" sz="2800" b="0" i="0" u="none" strike="noStrike" kern="1200" cap="none" spc="0" normalizeH="0" baseline="0" noProof="0">
                <a:ln>
                  <a:noFill/>
                </a:ln>
                <a:solidFill>
                  <a:prstClr val="black"/>
                </a:solidFill>
                <a:effectLst/>
                <a:uLnTx/>
                <a:uFillTx/>
                <a:latin typeface="Georgia"/>
                <a:ea typeface="+mn-ea"/>
                <a:cs typeface="+mn-cs"/>
              </a:rPr>
              <a:t>)</a:t>
            </a:r>
            <a:br>
              <a:rPr kumimoji="0" lang="en-US" sz="2800" b="0" i="0" u="none" strike="noStrike" kern="1200" cap="none" spc="0" normalizeH="0" baseline="0" noProof="0">
                <a:ln>
                  <a:noFill/>
                </a:ln>
                <a:solidFill>
                  <a:prstClr val="black"/>
                </a:solidFill>
                <a:effectLst/>
                <a:uLnTx/>
                <a:uFillTx/>
                <a:latin typeface="Georgia"/>
                <a:ea typeface="+mn-ea"/>
                <a:cs typeface="+mn-cs"/>
              </a:rPr>
            </a:br>
            <a:r>
              <a:rPr kumimoji="0" lang="en-US" sz="2800" b="0" i="0" u="none" strike="noStrike" kern="1200" cap="none" spc="0" normalizeH="0" baseline="0" noProof="0">
                <a:ln>
                  <a:noFill/>
                </a:ln>
                <a:solidFill>
                  <a:srgbClr val="8888C6"/>
                </a:solidFill>
                <a:effectLst/>
                <a:uLnTx/>
                <a:uFillTx/>
                <a:latin typeface="Georgia"/>
                <a:ea typeface="+mn-ea"/>
                <a:cs typeface="+mn-cs"/>
              </a:rPr>
              <a:t>print</a:t>
            </a:r>
            <a:r>
              <a:rPr kumimoji="0" lang="en-US" sz="2800" b="0" i="0" u="none" strike="noStrike" kern="1200" cap="none" spc="0" normalizeH="0" baseline="0" noProof="0">
                <a:ln>
                  <a:noFill/>
                </a:ln>
                <a:solidFill>
                  <a:prstClr val="black"/>
                </a:solidFill>
                <a:effectLst/>
                <a:uLnTx/>
                <a:uFillTx/>
                <a:latin typeface="Georgia"/>
                <a:ea typeface="+mn-ea"/>
                <a:cs typeface="+mn-cs"/>
              </a:rPr>
              <a:t>(x)</a:t>
            </a:r>
          </a:p>
        </p:txBody>
      </p:sp>
      <p:sp>
        <p:nvSpPr>
          <p:cNvPr id="16" name="Can 15">
            <a:extLst>
              <a:ext uri="{FF2B5EF4-FFF2-40B4-BE49-F238E27FC236}">
                <a16:creationId xmlns:a16="http://schemas.microsoft.com/office/drawing/2014/main" id="{B9CEA756-ECB5-3A46-BDC2-443CBB53D087}"/>
              </a:ext>
            </a:extLst>
          </p:cNvPr>
          <p:cNvSpPr/>
          <p:nvPr/>
        </p:nvSpPr>
        <p:spPr>
          <a:xfrm>
            <a:off x="2819400" y="4524195"/>
            <a:ext cx="1066800" cy="1752600"/>
          </a:xfrm>
          <a:prstGeom prst="can">
            <a:avLst/>
          </a:prstGeom>
          <a:solidFill>
            <a:srgbClr val="53548A"/>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Triangle 5">
            <a:extLst>
              <a:ext uri="{FF2B5EF4-FFF2-40B4-BE49-F238E27FC236}">
                <a16:creationId xmlns:a16="http://schemas.microsoft.com/office/drawing/2014/main" id="{8ADE46C1-945C-9346-BDA7-BEB6380E72B8}"/>
              </a:ext>
            </a:extLst>
          </p:cNvPr>
          <p:cNvSpPr/>
          <p:nvPr/>
        </p:nvSpPr>
        <p:spPr>
          <a:xfrm>
            <a:off x="1447800" y="5243058"/>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Triangle 12">
            <a:extLst>
              <a:ext uri="{FF2B5EF4-FFF2-40B4-BE49-F238E27FC236}">
                <a16:creationId xmlns:a16="http://schemas.microsoft.com/office/drawing/2014/main" id="{6A30ACE7-AF74-7D4B-AE38-B57608A77F51}"/>
              </a:ext>
            </a:extLst>
          </p:cNvPr>
          <p:cNvSpPr/>
          <p:nvPr/>
        </p:nvSpPr>
        <p:spPr>
          <a:xfrm>
            <a:off x="3131770" y="5908890"/>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Triangle 14">
            <a:extLst>
              <a:ext uri="{FF2B5EF4-FFF2-40B4-BE49-F238E27FC236}">
                <a16:creationId xmlns:a16="http://schemas.microsoft.com/office/drawing/2014/main" id="{B68A7911-3186-2741-82B4-A3D1FF364210}"/>
              </a:ext>
            </a:extLst>
          </p:cNvPr>
          <p:cNvSpPr/>
          <p:nvPr/>
        </p:nvSpPr>
        <p:spPr>
          <a:xfrm>
            <a:off x="2347824" y="4508104"/>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21" name="Triangle 16">
            <a:extLst>
              <a:ext uri="{FF2B5EF4-FFF2-40B4-BE49-F238E27FC236}">
                <a16:creationId xmlns:a16="http://schemas.microsoft.com/office/drawing/2014/main" id="{F0911CE2-35F2-6842-B8F2-A867095A94FD}"/>
              </a:ext>
            </a:extLst>
          </p:cNvPr>
          <p:cNvSpPr/>
          <p:nvPr/>
        </p:nvSpPr>
        <p:spPr>
          <a:xfrm>
            <a:off x="1638300" y="4738782"/>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10774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Tạo tài liệu cho hàm</a:t>
            </a:r>
          </a:p>
        </p:txBody>
      </p:sp>
      <p:sp>
        <p:nvSpPr>
          <p:cNvPr id="29" name="TextBox 28">
            <a:extLst>
              <a:ext uri="{FF2B5EF4-FFF2-40B4-BE49-F238E27FC236}">
                <a16:creationId xmlns:a16="http://schemas.microsoft.com/office/drawing/2014/main" id="{B7FDEB27-F068-F941-928F-74E3D07E2386}"/>
              </a:ext>
            </a:extLst>
          </p:cNvPr>
          <p:cNvSpPr txBox="1"/>
          <p:nvPr/>
        </p:nvSpPr>
        <p:spPr>
          <a:xfrm>
            <a:off x="1066800" y="1676400"/>
            <a:ext cx="2819400" cy="461665"/>
          </a:xfrm>
          <a:prstGeom prst="rect">
            <a:avLst/>
          </a:prstGeom>
          <a:solidFill>
            <a:srgbClr val="438086">
              <a:lumMod val="50000"/>
            </a:srgbClr>
          </a:solidFill>
          <a:ln>
            <a:solidFill>
              <a:sysClr val="window" lastClr="FFFFFF"/>
            </a:solidFill>
          </a:ln>
        </p:spPr>
        <p:txBody>
          <a:bodyPr wrap="square" rtlCol="0">
            <a:spAutoFit/>
          </a:bodyPr>
          <a:lstStyle/>
          <a:p>
            <a:pPr marL="0" marR="0" lvl="0" indent="0" algn="just" defTabSz="914400" eaLnBrk="1" fontAlgn="auto" latinLnBrk="0" hangingPunct="1">
              <a:lnSpc>
                <a:spcPct val="100000"/>
              </a:lnSpc>
              <a:spcBef>
                <a:spcPts val="600"/>
              </a:spcBef>
              <a:spcAft>
                <a:spcPts val="600"/>
              </a:spcAft>
              <a:buClrTx/>
              <a:buSzTx/>
              <a:buFontTx/>
              <a:buNone/>
              <a:tabLst/>
              <a:defRPr/>
            </a:pPr>
            <a:r>
              <a:rPr kumimoji="0" lang="vi-VN" sz="2400" b="0" i="0" u="none" strike="noStrike" kern="1200" cap="none" spc="0" normalizeH="0" baseline="0" noProof="0">
                <a:ln>
                  <a:solidFill>
                    <a:prstClr val="white"/>
                  </a:solidFill>
                </a:ln>
                <a:solidFill>
                  <a:prstClr val="white"/>
                </a:solidFill>
                <a:effectLst/>
                <a:uLnTx/>
                <a:uFillTx/>
                <a:latin typeface="Times" pitchFamily="2" charset="0"/>
                <a:ea typeface="+mn-ea"/>
                <a:cs typeface="+mn-cs"/>
              </a:rPr>
              <a:t>func_example.py</a:t>
            </a:r>
          </a:p>
        </p:txBody>
      </p:sp>
      <p:sp>
        <p:nvSpPr>
          <p:cNvPr id="30" name="Rectangle 29">
            <a:extLst>
              <a:ext uri="{FF2B5EF4-FFF2-40B4-BE49-F238E27FC236}">
                <a16:creationId xmlns:a16="http://schemas.microsoft.com/office/drawing/2014/main" id="{E680FAA5-D6AC-1149-8641-70C034735AE1}"/>
              </a:ext>
            </a:extLst>
          </p:cNvPr>
          <p:cNvSpPr/>
          <p:nvPr/>
        </p:nvSpPr>
        <p:spPr>
          <a:xfrm>
            <a:off x="1066800" y="2160925"/>
            <a:ext cx="5565546" cy="3477875"/>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def </a:t>
            </a:r>
            <a:r>
              <a:rPr kumimoji="0" lang="vi-VN" sz="2200" b="1" i="0" u="none" strike="noStrike" kern="1200" cap="none" spc="0" normalizeH="0" baseline="0" noProof="0">
                <a:ln>
                  <a:noFill/>
                </a:ln>
                <a:solidFill>
                  <a:srgbClr val="C00000"/>
                </a:solidFill>
                <a:effectLst/>
                <a:uLnTx/>
                <a:uFillTx/>
                <a:latin typeface="Times New Roman" panose="02020603050405020304" pitchFamily="18" charset="0"/>
                <a:ea typeface="+mn-ea"/>
                <a:cs typeface="+mn-cs"/>
              </a:rPr>
              <a:t>USLN</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(x</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y):</a:t>
            </a:r>
            <a:b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    </a:t>
            </a:r>
            <a: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t>"""</a:t>
            </a:r>
            <a:b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t>    Hàm tìm ước số chung lớn nhất của 2 số x, y</a:t>
            </a:r>
            <a:b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t>    """</a:t>
            </a:r>
            <a:b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a:ln>
                  <a:noFill/>
                </a:ln>
                <a:solidFill>
                  <a:srgbClr val="629755"/>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us = </a:t>
            </a: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1</a:t>
            </a:r>
            <a:b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sobe = x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if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x &lt; y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else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y</a:t>
            </a:r>
            <a:b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for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i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in </a:t>
            </a:r>
            <a:r>
              <a:rPr kumimoji="0" lang="vi-VN" sz="2200" b="0" i="0" u="none" strike="noStrike" kern="1200" cap="none" spc="0" normalizeH="0" baseline="0" noProof="0">
                <a:ln>
                  <a:noFill/>
                </a:ln>
                <a:solidFill>
                  <a:srgbClr val="8888C6"/>
                </a:solidFill>
                <a:effectLst/>
                <a:uLnTx/>
                <a:uFillTx/>
                <a:latin typeface="Times New Roman" panose="02020603050405020304" pitchFamily="18" charset="0"/>
                <a:ea typeface="+mn-ea"/>
                <a:cs typeface="+mn-cs"/>
              </a:rPr>
              <a:t>range</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1</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sobe + </a:t>
            </a: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1</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b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if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x % i == </a:t>
            </a: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0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and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y % i == </a:t>
            </a:r>
            <a:r>
              <a:rPr kumimoji="0" lang="vi-VN" sz="2200" b="0" i="0" u="none" strike="noStrike" kern="1200" cap="none" spc="0" normalizeH="0" baseline="0" noProof="0">
                <a:ln>
                  <a:noFill/>
                </a:ln>
                <a:solidFill>
                  <a:srgbClr val="6897BB"/>
                </a:solidFill>
                <a:effectLst/>
                <a:uLnTx/>
                <a:uFillTx/>
                <a:latin typeface="Times New Roman" panose="02020603050405020304" pitchFamily="18" charset="0"/>
                <a:ea typeface="+mn-ea"/>
                <a:cs typeface="+mn-cs"/>
              </a:rPr>
              <a:t>0</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b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            us = i</a:t>
            </a:r>
            <a:b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a:ln>
                  <a:noFill/>
                </a:ln>
                <a:solidFill>
                  <a:srgbClr val="CC7832"/>
                </a:solidFill>
                <a:effectLst/>
                <a:uLnTx/>
                <a:uFillTx/>
                <a:latin typeface="Times New Roman" panose="02020603050405020304" pitchFamily="18" charset="0"/>
                <a:ea typeface="+mn-ea"/>
                <a:cs typeface="+mn-cs"/>
              </a:rPr>
              <a:t>return </a:t>
            </a:r>
            <a:r>
              <a:rPr kumimoji="0" lang="vi-V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us</a:t>
            </a:r>
            <a:endParaRPr kumimoji="0" lang="en-US" sz="2200" b="0" i="0" u="none" strike="noStrike" kern="1200" cap="none" spc="0" normalizeH="0" baseline="0" noProof="0">
              <a:ln>
                <a:noFill/>
              </a:ln>
              <a:solidFill>
                <a:prstClr val="black"/>
              </a:solidFill>
              <a:effectLst/>
              <a:uLnTx/>
              <a:uFillTx/>
              <a:latin typeface="Georgia"/>
              <a:ea typeface="+mn-ea"/>
              <a:cs typeface="+mn-cs"/>
            </a:endParaRPr>
          </a:p>
        </p:txBody>
      </p:sp>
    </p:spTree>
    <p:extLst>
      <p:ext uri="{BB962C8B-B14F-4D97-AF65-F5344CB8AC3E}">
        <p14:creationId xmlns:p14="http://schemas.microsoft.com/office/powerpoint/2010/main" val="205644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Tạo tài liệu cho hàm</a:t>
            </a:r>
          </a:p>
        </p:txBody>
      </p:sp>
      <p:sp>
        <p:nvSpPr>
          <p:cNvPr id="13" name="TextBox 12">
            <a:extLst>
              <a:ext uri="{FF2B5EF4-FFF2-40B4-BE49-F238E27FC236}">
                <a16:creationId xmlns:a16="http://schemas.microsoft.com/office/drawing/2014/main" id="{B7FDEB27-F068-F941-928F-74E3D07E2386}"/>
              </a:ext>
            </a:extLst>
          </p:cNvPr>
          <p:cNvSpPr txBox="1"/>
          <p:nvPr/>
        </p:nvSpPr>
        <p:spPr>
          <a:xfrm>
            <a:off x="1066800" y="1676400"/>
            <a:ext cx="2819400" cy="461665"/>
          </a:xfrm>
          <a:prstGeom prst="rect">
            <a:avLst/>
          </a:prstGeom>
          <a:solidFill>
            <a:srgbClr val="438086">
              <a:lumMod val="50000"/>
            </a:srgbClr>
          </a:solidFill>
          <a:ln>
            <a:solidFill>
              <a:sysClr val="window" lastClr="FFFFFF"/>
            </a:solidFill>
          </a:ln>
        </p:spPr>
        <p:txBody>
          <a:bodyPr wrap="square" rtlCol="0">
            <a:spAutoFit/>
          </a:bodyPr>
          <a:lstStyle/>
          <a:p>
            <a:pPr marL="0" marR="0" lvl="0" indent="0" algn="just" defTabSz="914400" eaLnBrk="1" fontAlgn="auto" latinLnBrk="0" hangingPunct="1">
              <a:lnSpc>
                <a:spcPct val="100000"/>
              </a:lnSpc>
              <a:spcBef>
                <a:spcPts val="600"/>
              </a:spcBef>
              <a:spcAft>
                <a:spcPts val="600"/>
              </a:spcAft>
              <a:buClrTx/>
              <a:buSzTx/>
              <a:buFontTx/>
              <a:buNone/>
              <a:tabLst/>
              <a:defRPr/>
            </a:pPr>
            <a:r>
              <a:rPr kumimoji="0" lang="vi-VN" sz="2400" b="0" i="0" u="none" strike="noStrike" kern="1200" cap="none" spc="0" normalizeH="0" baseline="0" noProof="0">
                <a:ln>
                  <a:solidFill>
                    <a:prstClr val="white"/>
                  </a:solidFill>
                </a:ln>
                <a:solidFill>
                  <a:prstClr val="white"/>
                </a:solidFill>
                <a:effectLst/>
                <a:uLnTx/>
                <a:uFillTx/>
                <a:latin typeface="Times" pitchFamily="2" charset="0"/>
                <a:ea typeface="+mn-ea"/>
                <a:cs typeface="+mn-cs"/>
              </a:rPr>
              <a:t>func_example.py</a:t>
            </a:r>
          </a:p>
        </p:txBody>
      </p:sp>
      <p:pic>
        <p:nvPicPr>
          <p:cNvPr id="14" name="Picture 13">
            <a:extLst>
              <a:ext uri="{FF2B5EF4-FFF2-40B4-BE49-F238E27FC236}">
                <a16:creationId xmlns:a16="http://schemas.microsoft.com/office/drawing/2014/main" id="{73663BB1-A186-6A42-8BDA-80813220A448}"/>
              </a:ext>
            </a:extLst>
          </p:cNvPr>
          <p:cNvPicPr>
            <a:picLocks noChangeAspect="1"/>
          </p:cNvPicPr>
          <p:nvPr/>
        </p:nvPicPr>
        <p:blipFill>
          <a:blip r:embed="rId3"/>
          <a:stretch>
            <a:fillRect/>
          </a:stretch>
        </p:blipFill>
        <p:spPr>
          <a:xfrm>
            <a:off x="1066800" y="2159663"/>
            <a:ext cx="6375400" cy="2259937"/>
          </a:xfrm>
          <a:prstGeom prst="rect">
            <a:avLst/>
          </a:prstGeom>
        </p:spPr>
      </p:pic>
    </p:spTree>
    <p:extLst>
      <p:ext uri="{BB962C8B-B14F-4D97-AF65-F5344CB8AC3E}">
        <p14:creationId xmlns:p14="http://schemas.microsoft.com/office/powerpoint/2010/main" val="17943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Biến toàn cục (Global variable)</a:t>
            </a:r>
          </a:p>
        </p:txBody>
      </p:sp>
      <p:sp>
        <p:nvSpPr>
          <p:cNvPr id="15" name="TextBox 14">
            <a:extLst>
              <a:ext uri="{FF2B5EF4-FFF2-40B4-BE49-F238E27FC236}">
                <a16:creationId xmlns:a16="http://schemas.microsoft.com/office/drawing/2014/main" id="{B7FDEB27-F068-F941-928F-74E3D07E2386}"/>
              </a:ext>
            </a:extLst>
          </p:cNvPr>
          <p:cNvSpPr txBox="1"/>
          <p:nvPr/>
        </p:nvSpPr>
        <p:spPr>
          <a:xfrm>
            <a:off x="797806" y="1624809"/>
            <a:ext cx="10883332" cy="830997"/>
          </a:xfrm>
          <a:prstGeom prst="rect">
            <a:avLst/>
          </a:prstGeom>
          <a:noFill/>
        </p:spPr>
        <p:txBody>
          <a:bodyPr wrap="square" rtlCol="0">
            <a:spAutoFit/>
          </a:bodyPr>
          <a:lstStyle/>
          <a:p>
            <a:pPr algn="just">
              <a:spcBef>
                <a:spcPts val="600"/>
              </a:spcBef>
              <a:spcAft>
                <a:spcPts val="600"/>
              </a:spcAft>
              <a:buClrTx/>
              <a:buFontTx/>
              <a:buNone/>
            </a:pPr>
            <a:r>
              <a:rPr lang="vi-VN" sz="2400" i="1" kern="1200">
                <a:solidFill>
                  <a:prstClr val="black"/>
                </a:solidFill>
                <a:latin typeface="Times" pitchFamily="2" charset="0"/>
                <a:ea typeface="+mn-ea"/>
                <a:cs typeface="+mn-cs"/>
              </a:rPr>
              <a:t>Tất cả các biến khai báo bên trong hàm chỉ có phạm vi ảnh hưởng trong hàm, các biến này gọi là biến </a:t>
            </a:r>
            <a:r>
              <a:rPr lang="vi-VN" sz="2400" b="1" i="1" kern="1200">
                <a:solidFill>
                  <a:prstClr val="black"/>
                </a:solidFill>
                <a:latin typeface="Times" pitchFamily="2" charset="0"/>
                <a:ea typeface="+mn-ea"/>
                <a:cs typeface="+mn-cs"/>
              </a:rPr>
              <a:t>local</a:t>
            </a:r>
            <a:r>
              <a:rPr lang="vi-VN" sz="2400" kern="1200">
                <a:solidFill>
                  <a:prstClr val="black"/>
                </a:solidFill>
                <a:latin typeface="Times" pitchFamily="2" charset="0"/>
                <a:ea typeface="+mn-ea"/>
                <a:cs typeface="+mn-cs"/>
              </a:rPr>
              <a:t>. Khi thoát khỏi hàm thì các biến này không thể truy xuất được.</a:t>
            </a:r>
          </a:p>
        </p:txBody>
      </p:sp>
      <p:grpSp>
        <p:nvGrpSpPr>
          <p:cNvPr id="16" name="Group 15">
            <a:extLst>
              <a:ext uri="{FF2B5EF4-FFF2-40B4-BE49-F238E27FC236}">
                <a16:creationId xmlns:a16="http://schemas.microsoft.com/office/drawing/2014/main" id="{5102C411-9C47-BE4A-B362-B3A9DFC6F1EE}"/>
              </a:ext>
            </a:extLst>
          </p:cNvPr>
          <p:cNvGrpSpPr/>
          <p:nvPr/>
        </p:nvGrpSpPr>
        <p:grpSpPr>
          <a:xfrm>
            <a:off x="951652" y="3004290"/>
            <a:ext cx="2432168" cy="2123658"/>
            <a:chOff x="920632" y="2976348"/>
            <a:chExt cx="2432168" cy="2123658"/>
          </a:xfrm>
        </p:grpSpPr>
        <p:sp>
          <p:nvSpPr>
            <p:cNvPr id="17" name="Rectangle 16">
              <a:extLst>
                <a:ext uri="{FF2B5EF4-FFF2-40B4-BE49-F238E27FC236}">
                  <a16:creationId xmlns:a16="http://schemas.microsoft.com/office/drawing/2014/main" id="{0D7FEA78-9310-CA4B-8BBE-27E7BCFF5C4D}"/>
                </a:ext>
              </a:extLst>
            </p:cNvPr>
            <p:cNvSpPr/>
            <p:nvPr/>
          </p:nvSpPr>
          <p:spPr>
            <a:xfrm>
              <a:off x="920632" y="2976348"/>
              <a:ext cx="2432168" cy="2123658"/>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Georgia"/>
                  <a:ea typeface="+mn-ea"/>
                  <a:cs typeface="+mn-cs"/>
                </a:rPr>
                <a:t>x = </a:t>
              </a:r>
              <a:r>
                <a:rPr kumimoji="0" lang="en-US" sz="2200" b="0" i="0" u="none" strike="noStrike" kern="1200" cap="none" spc="0" normalizeH="0" baseline="0" noProof="0">
                  <a:ln>
                    <a:noFill/>
                  </a:ln>
                  <a:solidFill>
                    <a:srgbClr val="6897BB"/>
                  </a:solidFill>
                  <a:effectLst/>
                  <a:uLnTx/>
                  <a:uFillTx/>
                  <a:latin typeface="Georgia"/>
                  <a:ea typeface="+mn-ea"/>
                  <a:cs typeface="+mn-cs"/>
                </a:rPr>
                <a:t>8</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CC7832"/>
                  </a:solidFill>
                  <a:effectLst/>
                  <a:uLnTx/>
                  <a:uFillTx/>
                  <a:latin typeface="Georgia"/>
                  <a:ea typeface="+mn-ea"/>
                  <a:cs typeface="+mn-cs"/>
                </a:rPr>
                <a:t>def </a:t>
              </a:r>
              <a:r>
                <a:rPr kumimoji="0" lang="en-US" sz="2200" b="1" i="0" u="none" strike="noStrike" kern="1200" cap="none" spc="0" normalizeH="0" baseline="0" noProof="0">
                  <a:ln>
                    <a:noFill/>
                  </a:ln>
                  <a:solidFill>
                    <a:srgbClr val="C00000"/>
                  </a:solidFill>
                  <a:effectLst/>
                  <a:uLnTx/>
                  <a:uFillTx/>
                  <a:latin typeface="Georgia"/>
                  <a:ea typeface="+mn-ea"/>
                  <a:cs typeface="+mn-cs"/>
                </a:rPr>
                <a:t>increment</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    x = </a:t>
              </a:r>
              <a:r>
                <a:rPr kumimoji="0" lang="en-US" sz="2200" b="0" i="0" u="none" strike="noStrike" kern="1200" cap="none" spc="0" normalizeH="0" baseline="0" noProof="0">
                  <a:ln>
                    <a:noFill/>
                  </a:ln>
                  <a:solidFill>
                    <a:srgbClr val="6897BB"/>
                  </a:solidFill>
                  <a:effectLst/>
                  <a:uLnTx/>
                  <a:uFillTx/>
                  <a:latin typeface="Georgia"/>
                  <a:ea typeface="+mn-ea"/>
                  <a:cs typeface="+mn-cs"/>
                </a:rPr>
                <a:t>6</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6897BB"/>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x</a:t>
              </a:r>
              <a:r>
                <a:rPr kumimoji="0" lang="en-US" sz="2200" b="0" i="0" u="none" strike="noStrike" kern="1200" cap="none" spc="0" normalizeH="0" baseline="0" noProof="0">
                  <a:ln>
                    <a:noFill/>
                  </a:ln>
                  <a:solidFill>
                    <a:srgbClr val="72737A"/>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 x + </a:t>
              </a:r>
              <a:r>
                <a:rPr kumimoji="0" lang="en-US" sz="2200" b="0" i="0" u="none" strike="noStrike" kern="1200" cap="none" spc="0" normalizeH="0" baseline="0" noProof="0">
                  <a:ln>
                    <a:noFill/>
                  </a:ln>
                  <a:solidFill>
                    <a:srgbClr val="6897BB"/>
                  </a:solidFill>
                  <a:effectLst/>
                  <a:uLnTx/>
                  <a:uFillTx/>
                  <a:latin typeface="Georgia"/>
                  <a:ea typeface="+mn-ea"/>
                  <a:cs typeface="+mn-cs"/>
                </a:rPr>
                <a:t>1</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increment()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(x)</a:t>
              </a:r>
            </a:p>
          </p:txBody>
        </p:sp>
        <p:sp>
          <p:nvSpPr>
            <p:cNvPr id="18" name="TextBox 17">
              <a:extLst>
                <a:ext uri="{FF2B5EF4-FFF2-40B4-BE49-F238E27FC236}">
                  <a16:creationId xmlns:a16="http://schemas.microsoft.com/office/drawing/2014/main" id="{C16B671A-BB0C-F442-AE90-61D4B2D63B9F}"/>
                </a:ext>
              </a:extLst>
            </p:cNvPr>
            <p:cNvSpPr txBox="1"/>
            <p:nvPr/>
          </p:nvSpPr>
          <p:spPr>
            <a:xfrm>
              <a:off x="2742364" y="4515231"/>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Georgia"/>
                  <a:ea typeface="+mn-ea"/>
                  <a:cs typeface="+mn-cs"/>
                </a:rPr>
                <a:t>?</a:t>
              </a:r>
            </a:p>
          </p:txBody>
        </p:sp>
      </p:grpSp>
      <p:grpSp>
        <p:nvGrpSpPr>
          <p:cNvPr id="20" name="Group 19">
            <a:extLst>
              <a:ext uri="{FF2B5EF4-FFF2-40B4-BE49-F238E27FC236}">
                <a16:creationId xmlns:a16="http://schemas.microsoft.com/office/drawing/2014/main" id="{98648603-798D-6441-A631-798529E2C4DA}"/>
              </a:ext>
            </a:extLst>
          </p:cNvPr>
          <p:cNvGrpSpPr/>
          <p:nvPr/>
        </p:nvGrpSpPr>
        <p:grpSpPr>
          <a:xfrm>
            <a:off x="4063415" y="2970807"/>
            <a:ext cx="2631322" cy="2507933"/>
            <a:chOff x="3617078" y="2836568"/>
            <a:chExt cx="2631322" cy="2507933"/>
          </a:xfrm>
        </p:grpSpPr>
        <p:sp>
          <p:nvSpPr>
            <p:cNvPr id="21" name="Rectangle 20">
              <a:extLst>
                <a:ext uri="{FF2B5EF4-FFF2-40B4-BE49-F238E27FC236}">
                  <a16:creationId xmlns:a16="http://schemas.microsoft.com/office/drawing/2014/main" id="{AA3A4734-8760-9442-B8A8-2D34DBCA36FF}"/>
                </a:ext>
              </a:extLst>
            </p:cNvPr>
            <p:cNvSpPr/>
            <p:nvPr/>
          </p:nvSpPr>
          <p:spPr>
            <a:xfrm>
              <a:off x="3617078" y="2836568"/>
              <a:ext cx="2631322" cy="246221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Georgia"/>
                  <a:ea typeface="+mn-ea"/>
                  <a:cs typeface="+mn-cs"/>
                </a:rPr>
                <a:t>x = </a:t>
              </a:r>
              <a:r>
                <a:rPr kumimoji="0" lang="en-US" sz="2200" b="0" i="0" u="none" strike="noStrike" kern="1200" cap="none" spc="0" normalizeH="0" baseline="0" noProof="0">
                  <a:ln>
                    <a:noFill/>
                  </a:ln>
                  <a:solidFill>
                    <a:srgbClr val="6897BB"/>
                  </a:solidFill>
                  <a:effectLst/>
                  <a:uLnTx/>
                  <a:uFillTx/>
                  <a:latin typeface="Georgia"/>
                  <a:ea typeface="+mn-ea"/>
                  <a:cs typeface="+mn-cs"/>
                </a:rPr>
                <a:t>8</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CC7832"/>
                  </a:solidFill>
                  <a:effectLst/>
                  <a:uLnTx/>
                  <a:uFillTx/>
                  <a:latin typeface="Georgia"/>
                  <a:ea typeface="+mn-ea"/>
                  <a:cs typeface="+mn-cs"/>
                </a:rPr>
                <a:t>def </a:t>
              </a:r>
              <a:r>
                <a:rPr kumimoji="0" lang="en-US" sz="2200" b="1" i="0" u="none" strike="noStrike" kern="1200" cap="none" spc="0" normalizeH="0" baseline="0" noProof="0">
                  <a:ln>
                    <a:noFill/>
                  </a:ln>
                  <a:solidFill>
                    <a:srgbClr val="C00000"/>
                  </a:solidFill>
                  <a:effectLst/>
                  <a:uLnTx/>
                  <a:uFillTx/>
                  <a:latin typeface="Georgia"/>
                  <a:ea typeface="+mn-ea"/>
                  <a:cs typeface="+mn-cs"/>
                </a:rPr>
                <a:t>increment</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    </a:t>
              </a:r>
              <a:r>
                <a:rPr kumimoji="0" lang="en-US" sz="2200" b="1" i="0" u="none" strike="noStrike" kern="1200" cap="none" spc="0" normalizeH="0" baseline="0" noProof="0">
                  <a:ln>
                    <a:noFill/>
                  </a:ln>
                  <a:solidFill>
                    <a:srgbClr val="CC7832"/>
                  </a:solidFill>
                  <a:effectLst/>
                  <a:uLnTx/>
                  <a:uFillTx/>
                  <a:latin typeface="Georgia"/>
                  <a:ea typeface="+mn-ea"/>
                  <a:cs typeface="+mn-cs"/>
                </a:rPr>
                <a:t>global</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x</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    x = </a:t>
              </a:r>
              <a:r>
                <a:rPr kumimoji="0" lang="en-US" sz="2200" b="0" i="0" u="none" strike="noStrike" kern="1200" cap="none" spc="0" normalizeH="0" baseline="0" noProof="0">
                  <a:ln>
                    <a:noFill/>
                  </a:ln>
                  <a:solidFill>
                    <a:srgbClr val="6897BB"/>
                  </a:solidFill>
                  <a:effectLst/>
                  <a:uLnTx/>
                  <a:uFillTx/>
                  <a:latin typeface="Georgia"/>
                  <a:ea typeface="+mn-ea"/>
                  <a:cs typeface="+mn-cs"/>
                </a:rPr>
                <a:t>6</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6897BB"/>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x = x + </a:t>
              </a:r>
              <a:r>
                <a:rPr kumimoji="0" lang="en-US" sz="2200" b="0" i="0" u="none" strike="noStrike" kern="1200" cap="none" spc="0" normalizeH="0" baseline="0" noProof="0">
                  <a:ln>
                    <a:noFill/>
                  </a:ln>
                  <a:solidFill>
                    <a:srgbClr val="6897BB"/>
                  </a:solidFill>
                  <a:effectLst/>
                  <a:uLnTx/>
                  <a:uFillTx/>
                  <a:latin typeface="Georgia"/>
                  <a:ea typeface="+mn-ea"/>
                  <a:cs typeface="+mn-cs"/>
                </a:rPr>
                <a:t>1</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increment()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(x)</a:t>
              </a:r>
            </a:p>
          </p:txBody>
        </p:sp>
        <p:sp>
          <p:nvSpPr>
            <p:cNvPr id="22" name="TextBox 21">
              <a:extLst>
                <a:ext uri="{FF2B5EF4-FFF2-40B4-BE49-F238E27FC236}">
                  <a16:creationId xmlns:a16="http://schemas.microsoft.com/office/drawing/2014/main" id="{A255110F-AEDA-9E43-BD6D-D879AF5F77F0}"/>
                </a:ext>
              </a:extLst>
            </p:cNvPr>
            <p:cNvSpPr txBox="1"/>
            <p:nvPr/>
          </p:nvSpPr>
          <p:spPr>
            <a:xfrm>
              <a:off x="5638800" y="4759726"/>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Georgia"/>
                  <a:ea typeface="+mn-ea"/>
                  <a:cs typeface="+mn-cs"/>
                </a:rPr>
                <a:t>?</a:t>
              </a:r>
            </a:p>
          </p:txBody>
        </p:sp>
      </p:grpSp>
      <p:grpSp>
        <p:nvGrpSpPr>
          <p:cNvPr id="23" name="Group 22">
            <a:extLst>
              <a:ext uri="{FF2B5EF4-FFF2-40B4-BE49-F238E27FC236}">
                <a16:creationId xmlns:a16="http://schemas.microsoft.com/office/drawing/2014/main" id="{06E0157B-3C76-1540-B440-B598F968C945}"/>
              </a:ext>
            </a:extLst>
          </p:cNvPr>
          <p:cNvGrpSpPr/>
          <p:nvPr/>
        </p:nvGrpSpPr>
        <p:grpSpPr>
          <a:xfrm>
            <a:off x="7926947" y="3004290"/>
            <a:ext cx="2432168" cy="1785104"/>
            <a:chOff x="920632" y="2976348"/>
            <a:chExt cx="2432168" cy="1785104"/>
          </a:xfrm>
        </p:grpSpPr>
        <p:sp>
          <p:nvSpPr>
            <p:cNvPr id="24" name="Rectangle 23">
              <a:extLst>
                <a:ext uri="{FF2B5EF4-FFF2-40B4-BE49-F238E27FC236}">
                  <a16:creationId xmlns:a16="http://schemas.microsoft.com/office/drawing/2014/main" id="{D31DD64F-08F9-EC40-97DF-E841BBB3D33F}"/>
                </a:ext>
              </a:extLst>
            </p:cNvPr>
            <p:cNvSpPr/>
            <p:nvPr/>
          </p:nvSpPr>
          <p:spPr>
            <a:xfrm>
              <a:off x="920632" y="2976348"/>
              <a:ext cx="2432168" cy="178510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Georgia"/>
                  <a:ea typeface="+mn-ea"/>
                  <a:cs typeface="+mn-cs"/>
                </a:rPr>
                <a:t>x = </a:t>
              </a:r>
              <a:r>
                <a:rPr kumimoji="0" lang="en-US" sz="2200" b="0" i="0" u="none" strike="noStrike" kern="1200" cap="none" spc="0" normalizeH="0" baseline="0" noProof="0">
                  <a:ln>
                    <a:noFill/>
                  </a:ln>
                  <a:solidFill>
                    <a:srgbClr val="6897BB"/>
                  </a:solidFill>
                  <a:effectLst/>
                  <a:uLnTx/>
                  <a:uFillTx/>
                  <a:latin typeface="Georgia"/>
                  <a:ea typeface="+mn-ea"/>
                  <a:cs typeface="+mn-cs"/>
                </a:rPr>
                <a:t>8</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CC7832"/>
                  </a:solidFill>
                  <a:effectLst/>
                  <a:uLnTx/>
                  <a:uFillTx/>
                  <a:latin typeface="Georgia"/>
                  <a:ea typeface="+mn-ea"/>
                  <a:cs typeface="+mn-cs"/>
                </a:rPr>
                <a:t>def </a:t>
              </a:r>
              <a:r>
                <a:rPr kumimoji="0" lang="en-US" sz="2200" b="1" i="0" u="none" strike="noStrike" kern="1200" cap="none" spc="0" normalizeH="0" baseline="0" noProof="0">
                  <a:ln>
                    <a:noFill/>
                  </a:ln>
                  <a:solidFill>
                    <a:srgbClr val="C00000"/>
                  </a:solidFill>
                  <a:effectLst/>
                  <a:uLnTx/>
                  <a:uFillTx/>
                  <a:latin typeface="Georgia"/>
                  <a:ea typeface="+mn-ea"/>
                  <a:cs typeface="+mn-cs"/>
                </a:rPr>
                <a:t>increment</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srgbClr val="6897BB"/>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x</a:t>
              </a:r>
              <a:r>
                <a:rPr kumimoji="0" lang="en-US" sz="2200" b="0" i="0" u="none" strike="noStrike" kern="1200" cap="none" spc="0" normalizeH="0" baseline="0" noProof="0">
                  <a:ln>
                    <a:noFill/>
                  </a:ln>
                  <a:solidFill>
                    <a:srgbClr val="72737A"/>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 x + </a:t>
              </a:r>
              <a:r>
                <a:rPr kumimoji="0" lang="en-US" sz="2200" b="0" i="0" u="none" strike="noStrike" kern="1200" cap="none" spc="0" normalizeH="0" baseline="0" noProof="0">
                  <a:ln>
                    <a:noFill/>
                  </a:ln>
                  <a:solidFill>
                    <a:srgbClr val="6897BB"/>
                  </a:solidFill>
                  <a:effectLst/>
                  <a:uLnTx/>
                  <a:uFillTx/>
                  <a:latin typeface="Georgia"/>
                  <a:ea typeface="+mn-ea"/>
                  <a:cs typeface="+mn-cs"/>
                </a:rPr>
                <a:t>1</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increment()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(x)</a:t>
              </a:r>
            </a:p>
          </p:txBody>
        </p:sp>
        <p:sp>
          <p:nvSpPr>
            <p:cNvPr id="25" name="TextBox 24">
              <a:extLst>
                <a:ext uri="{FF2B5EF4-FFF2-40B4-BE49-F238E27FC236}">
                  <a16:creationId xmlns:a16="http://schemas.microsoft.com/office/drawing/2014/main" id="{550A6855-A63E-E94B-B1DF-39969E3F9120}"/>
                </a:ext>
              </a:extLst>
            </p:cNvPr>
            <p:cNvSpPr txBox="1"/>
            <p:nvPr/>
          </p:nvSpPr>
          <p:spPr>
            <a:xfrm>
              <a:off x="2749432" y="4033206"/>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Georgia"/>
                  <a:ea typeface="+mn-ea"/>
                  <a:cs typeface="+mn-cs"/>
                </a:rPr>
                <a:t>?</a:t>
              </a:r>
            </a:p>
          </p:txBody>
        </p:sp>
      </p:grpSp>
    </p:spTree>
    <p:extLst>
      <p:ext uri="{BB962C8B-B14F-4D97-AF65-F5344CB8AC3E}">
        <p14:creationId xmlns:p14="http://schemas.microsoft.com/office/powerpoint/2010/main" val="318064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Tham số mặc định</a:t>
            </a:r>
          </a:p>
        </p:txBody>
      </p:sp>
      <p:sp>
        <p:nvSpPr>
          <p:cNvPr id="26" name="TextBox 25">
            <a:extLst>
              <a:ext uri="{FF2B5EF4-FFF2-40B4-BE49-F238E27FC236}">
                <a16:creationId xmlns:a16="http://schemas.microsoft.com/office/drawing/2014/main" id="{B7FDEB27-F068-F941-928F-74E3D07E2386}"/>
              </a:ext>
            </a:extLst>
          </p:cNvPr>
          <p:cNvSpPr txBox="1"/>
          <p:nvPr/>
        </p:nvSpPr>
        <p:spPr>
          <a:xfrm>
            <a:off x="817124" y="1724414"/>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pic>
        <p:nvPicPr>
          <p:cNvPr id="27" name="Picture 26">
            <a:extLst>
              <a:ext uri="{FF2B5EF4-FFF2-40B4-BE49-F238E27FC236}">
                <a16:creationId xmlns:a16="http://schemas.microsoft.com/office/drawing/2014/main" id="{AD3306F3-57BB-5F43-A3E1-39BDFF0E6190}"/>
              </a:ext>
            </a:extLst>
          </p:cNvPr>
          <p:cNvPicPr>
            <a:picLocks noChangeAspect="1"/>
          </p:cNvPicPr>
          <p:nvPr/>
        </p:nvPicPr>
        <p:blipFill>
          <a:blip r:embed="rId3"/>
          <a:stretch>
            <a:fillRect/>
          </a:stretch>
        </p:blipFill>
        <p:spPr>
          <a:xfrm>
            <a:off x="1086118" y="2252937"/>
            <a:ext cx="7471726" cy="2799668"/>
          </a:xfrm>
          <a:prstGeom prst="rect">
            <a:avLst/>
          </a:prstGeom>
        </p:spPr>
      </p:pic>
    </p:spTree>
    <p:extLst>
      <p:ext uri="{BB962C8B-B14F-4D97-AF65-F5344CB8AC3E}">
        <p14:creationId xmlns:p14="http://schemas.microsoft.com/office/powerpoint/2010/main" val="291550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Tham số mặc định</a:t>
            </a:r>
          </a:p>
        </p:txBody>
      </p:sp>
      <p:sp>
        <p:nvSpPr>
          <p:cNvPr id="13" name="TextBox 12">
            <a:extLst>
              <a:ext uri="{FF2B5EF4-FFF2-40B4-BE49-F238E27FC236}">
                <a16:creationId xmlns:a16="http://schemas.microsoft.com/office/drawing/2014/main" id="{B7FDEB27-F068-F941-928F-74E3D07E2386}"/>
              </a:ext>
            </a:extLst>
          </p:cNvPr>
          <p:cNvSpPr txBox="1"/>
          <p:nvPr/>
        </p:nvSpPr>
        <p:spPr>
          <a:xfrm>
            <a:off x="797806" y="1624809"/>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sp>
        <p:nvSpPr>
          <p:cNvPr id="14" name="Rectangle 13">
            <a:extLst>
              <a:ext uri="{FF2B5EF4-FFF2-40B4-BE49-F238E27FC236}">
                <a16:creationId xmlns:a16="http://schemas.microsoft.com/office/drawing/2014/main" id="{2A2B64B1-C8EF-DE45-A148-35E4ED80F8F2}"/>
              </a:ext>
            </a:extLst>
          </p:cNvPr>
          <p:cNvSpPr/>
          <p:nvPr/>
        </p:nvSpPr>
        <p:spPr>
          <a:xfrm>
            <a:off x="2057400" y="1801773"/>
            <a:ext cx="4876800" cy="378565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C7832"/>
                </a:solidFill>
                <a:effectLst/>
                <a:uLnTx/>
                <a:uFillTx/>
                <a:latin typeface="Georgia"/>
                <a:ea typeface="+mn-ea"/>
                <a:cs typeface="+mn-cs"/>
              </a:rPr>
              <a:t>def </a:t>
            </a:r>
            <a:r>
              <a:rPr kumimoji="0" lang="en-US" sz="2400" b="1" i="0" u="none" strike="noStrike" kern="1200" cap="none" spc="0" normalizeH="0" baseline="0" noProof="0">
                <a:ln>
                  <a:noFill/>
                </a:ln>
                <a:solidFill>
                  <a:srgbClr val="C00000"/>
                </a:solidFill>
                <a:effectLst/>
                <a:uLnTx/>
                <a:uFillTx/>
                <a:latin typeface="Georgia"/>
                <a:ea typeface="+mn-ea"/>
                <a:cs typeface="+mn-cs"/>
              </a:rPr>
              <a:t>lastItem</a:t>
            </a:r>
            <a:r>
              <a:rPr kumimoji="0" lang="en-US" sz="2400" b="0" i="0" u="none" strike="noStrike" kern="1200" cap="none" spc="0" normalizeH="0" baseline="0" noProof="0">
                <a:ln>
                  <a:noFill/>
                </a:ln>
                <a:solidFill>
                  <a:prstClr val="black"/>
                </a:solidFill>
                <a:effectLst/>
                <a:uLnTx/>
                <a:uFillTx/>
                <a:latin typeface="Georgia"/>
                <a:ea typeface="+mn-ea"/>
                <a:cs typeface="+mn-cs"/>
              </a:rPr>
              <a:t>(m</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n=</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    last = </a:t>
            </a:r>
            <a:r>
              <a:rPr kumimoji="0" lang="en-US" sz="2400" b="0" i="0" u="none" strike="noStrike" kern="1200" cap="none" spc="0" normalizeH="0" baseline="0" noProof="0">
                <a:ln>
                  <a:noFill/>
                </a:ln>
                <a:solidFill>
                  <a:srgbClr val="6897BB"/>
                </a:solidFill>
                <a:effectLst/>
                <a:uLnTx/>
                <a:uFillTx/>
                <a:latin typeface="Georgia"/>
                <a:ea typeface="+mn-ea"/>
                <a:cs typeface="+mn-cs"/>
              </a:rPr>
              <a:t>0</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srgbClr val="6897BB"/>
                </a:solidFill>
                <a:effectLst/>
                <a:uLnTx/>
                <a:uFillTx/>
                <a:latin typeface="Georgia"/>
                <a:ea typeface="+mn-ea"/>
                <a:cs typeface="+mn-cs"/>
              </a:rPr>
              <a:t>    </a:t>
            </a:r>
            <a:r>
              <a:rPr kumimoji="0" lang="en-US" sz="2400" b="0" i="0" u="none" strike="noStrike" kern="1200" cap="none" spc="0" normalizeH="0" baseline="0" noProof="0">
                <a:ln>
                  <a:noFill/>
                </a:ln>
                <a:solidFill>
                  <a:srgbClr val="CC7832"/>
                </a:solidFill>
                <a:effectLst/>
                <a:uLnTx/>
                <a:uFillTx/>
                <a:latin typeface="Georgia"/>
                <a:ea typeface="+mn-ea"/>
                <a:cs typeface="+mn-cs"/>
              </a:rPr>
              <a:t>for </a:t>
            </a:r>
            <a:r>
              <a:rPr kumimoji="0" lang="en-US" sz="2400" b="0" i="0" u="none" strike="noStrike" kern="1200" cap="none" spc="0" normalizeH="0" baseline="0" noProof="0">
                <a:ln>
                  <a:noFill/>
                </a:ln>
                <a:solidFill>
                  <a:prstClr val="black"/>
                </a:solidFill>
                <a:effectLst/>
                <a:uLnTx/>
                <a:uFillTx/>
                <a:latin typeface="Georgia"/>
                <a:ea typeface="+mn-ea"/>
                <a:cs typeface="+mn-cs"/>
              </a:rPr>
              <a:t>i </a:t>
            </a:r>
            <a:r>
              <a:rPr kumimoji="0" lang="en-US" sz="2400" b="0" i="0" u="none" strike="noStrike" kern="1200" cap="none" spc="0" normalizeH="0" baseline="0" noProof="0">
                <a:ln>
                  <a:noFill/>
                </a:ln>
                <a:solidFill>
                  <a:srgbClr val="CC7832"/>
                </a:solidFill>
                <a:effectLst/>
                <a:uLnTx/>
                <a:uFillTx/>
                <a:latin typeface="Georgia"/>
                <a:ea typeface="+mn-ea"/>
                <a:cs typeface="+mn-cs"/>
              </a:rPr>
              <a:t>in </a:t>
            </a:r>
            <a:r>
              <a:rPr kumimoji="0" lang="en-US" sz="2400" b="0" i="0" u="none" strike="noStrike" kern="1200" cap="none" spc="0" normalizeH="0" baseline="0" noProof="0">
                <a:ln>
                  <a:noFill/>
                </a:ln>
                <a:solidFill>
                  <a:srgbClr val="8888C6"/>
                </a:solidFill>
                <a:effectLst/>
                <a:uLnTx/>
                <a:uFillTx/>
                <a:latin typeface="Georgia"/>
                <a:ea typeface="+mn-ea"/>
                <a:cs typeface="+mn-cs"/>
              </a:rPr>
              <a:t>range</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m+n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        last = i</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    </a:t>
            </a:r>
            <a:r>
              <a:rPr kumimoji="0" lang="en-US" sz="2400" b="0" i="0" u="none" strike="noStrike" kern="1200" cap="none" spc="0" normalizeH="0" baseline="0" noProof="0">
                <a:ln>
                  <a:noFill/>
                </a:ln>
                <a:solidFill>
                  <a:srgbClr val="CC7832"/>
                </a:solidFill>
                <a:effectLst/>
                <a:uLnTx/>
                <a:uFillTx/>
                <a:latin typeface="Georgia"/>
                <a:ea typeface="+mn-ea"/>
                <a:cs typeface="+mn-cs"/>
              </a:rPr>
              <a:t>return </a:t>
            </a:r>
            <a:r>
              <a:rPr kumimoji="0" lang="en-US" sz="2400" b="0" i="0" u="none" strike="noStrike" kern="1200" cap="none" spc="0" normalizeH="0" baseline="0" noProof="0">
                <a:ln>
                  <a:noFill/>
                </a:ln>
                <a:solidFill>
                  <a:prstClr val="black"/>
                </a:solidFill>
                <a:effectLst/>
                <a:uLnTx/>
                <a:uFillTx/>
                <a:latin typeface="Georgia"/>
                <a:ea typeface="+mn-ea"/>
                <a:cs typeface="+mn-cs"/>
              </a:rPr>
              <a:t>last</a:t>
            </a:r>
            <a:br>
              <a:rPr kumimoji="0" lang="en-US" sz="2400" b="0" i="0" u="none" strike="noStrike" kern="1200" cap="none" spc="0" normalizeH="0" baseline="0" noProof="0">
                <a:ln>
                  <a:noFill/>
                </a:ln>
                <a:solidFill>
                  <a:prstClr val="black"/>
                </a:solidFill>
                <a:effectLst/>
                <a:uLnTx/>
                <a:uFillTx/>
                <a:latin typeface="Georgia"/>
                <a:ea typeface="+mn-ea"/>
                <a:cs typeface="+mn-cs"/>
              </a:rPr>
            </a:b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x = lastItem(</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"x = {0}"</a:t>
            </a:r>
            <a:r>
              <a:rPr kumimoji="0" lang="en-US" sz="2400" b="0" i="0" u="none" strike="noStrike" kern="1200" cap="none" spc="0" normalizeH="0" baseline="0" noProof="0">
                <a:ln>
                  <a:noFill/>
                </a:ln>
                <a:solidFill>
                  <a:prstClr val="black"/>
                </a:solidFill>
                <a:effectLst/>
                <a:uLnTx/>
                <a:uFillTx/>
                <a:latin typeface="Georgia"/>
                <a:ea typeface="+mn-ea"/>
                <a:cs typeface="+mn-cs"/>
              </a:rPr>
              <a:t>.format(x))</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y = lastItem(</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f"y = </a:t>
            </a:r>
            <a:r>
              <a:rPr kumimoji="0" lang="en-US" sz="2400" b="0" i="0" u="none" strike="noStrike" kern="1200" cap="none" spc="0" normalizeH="0" baseline="0" noProof="0">
                <a:ln>
                  <a:noFill/>
                </a:ln>
                <a:solidFill>
                  <a:srgbClr val="CC7832"/>
                </a:solidFill>
                <a:effectLst/>
                <a:uLnTx/>
                <a:uFillTx/>
                <a:latin typeface="Georgia"/>
                <a:ea typeface="+mn-ea"/>
                <a:cs typeface="+mn-cs"/>
              </a:rPr>
              <a:t>{</a:t>
            </a:r>
            <a:r>
              <a:rPr kumimoji="0" lang="en-US" sz="2400" b="0" i="0" u="none" strike="noStrike" kern="1200" cap="none" spc="0" normalizeH="0" baseline="0" noProof="0">
                <a:ln>
                  <a:noFill/>
                </a:ln>
                <a:solidFill>
                  <a:prstClr val="black"/>
                </a:solidFill>
                <a:effectLst/>
                <a:uLnTx/>
                <a:uFillTx/>
                <a:latin typeface="Georgia"/>
                <a:ea typeface="+mn-ea"/>
                <a:cs typeface="+mn-cs"/>
              </a:rPr>
              <a:t>y</a:t>
            </a:r>
            <a:r>
              <a:rPr kumimoji="0" lang="en-US" sz="2400" b="0" i="0" u="none" strike="noStrike" kern="1200" cap="none" spc="0" normalizeH="0" baseline="0" noProof="0">
                <a:ln>
                  <a:noFill/>
                </a:ln>
                <a:solidFill>
                  <a:srgbClr val="CC7832"/>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4043410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Khái niệm</a:t>
            </a:r>
          </a:p>
        </p:txBody>
      </p:sp>
      <p:sp>
        <p:nvSpPr>
          <p:cNvPr id="11" name="TextBox 10">
            <a:extLst>
              <a:ext uri="{FF2B5EF4-FFF2-40B4-BE49-F238E27FC236}">
                <a16:creationId xmlns:a16="http://schemas.microsoft.com/office/drawing/2014/main" id="{B7FDEB27-F068-F941-928F-74E3D07E2386}"/>
              </a:ext>
            </a:extLst>
          </p:cNvPr>
          <p:cNvSpPr txBox="1"/>
          <p:nvPr/>
        </p:nvSpPr>
        <p:spPr>
          <a:xfrm>
            <a:off x="872927" y="1691224"/>
            <a:ext cx="10911242" cy="1354217"/>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List</a:t>
            </a:r>
            <a:r>
              <a:rPr lang="vi-VN" sz="2400" kern="1200">
                <a:solidFill>
                  <a:prstClr val="black"/>
                </a:solidFill>
                <a:latin typeface="Times" pitchFamily="2" charset="0"/>
                <a:ea typeface="+mn-ea"/>
                <a:cs typeface="+mn-cs"/>
              </a:rPr>
              <a:t>: là một collection dùng </a:t>
            </a:r>
            <a:r>
              <a:rPr lang="vi-VN" sz="2400" i="1" kern="1200">
                <a:solidFill>
                  <a:prstClr val="black"/>
                </a:solidFill>
                <a:latin typeface="Times" pitchFamily="2" charset="0"/>
                <a:ea typeface="+mn-ea"/>
                <a:cs typeface="+mn-cs"/>
              </a:rPr>
              <a:t>lưu trữ các phần tử theo thứ tự, các phần tử có thể thuộc nhiều kiểu dữ liệu khác nhau</a:t>
            </a:r>
            <a:r>
              <a:rPr lang="vi-VN" sz="2400" kern="1200">
                <a:solidFill>
                  <a:prstClr val="black"/>
                </a:solidFill>
                <a:latin typeface="Times" pitchFamily="2" charset="0"/>
                <a:ea typeface="+mn-ea"/>
                <a:cs typeface="+mn-cs"/>
              </a:rPr>
              <a:t>.</a:t>
            </a:r>
          </a:p>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sp>
        <p:nvSpPr>
          <p:cNvPr id="12" name="Rectangle 11">
            <a:extLst>
              <a:ext uri="{FF2B5EF4-FFF2-40B4-BE49-F238E27FC236}">
                <a16:creationId xmlns:a16="http://schemas.microsoft.com/office/drawing/2014/main" id="{C4DCCEC9-3C4B-294F-9AA3-C45582DA3245}"/>
              </a:ext>
            </a:extLst>
          </p:cNvPr>
          <p:cNvSpPr/>
          <p:nvPr/>
        </p:nvSpPr>
        <p:spPr>
          <a:xfrm>
            <a:off x="1648687" y="3226647"/>
            <a:ext cx="7162800" cy="1569660"/>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 = []</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list_3 = [</a:t>
            </a:r>
            <a:r>
              <a:rPr kumimoji="0" lang="en-US" sz="2400" b="0" i="0" u="none" strike="noStrike" kern="1200" cap="none" spc="0" normalizeH="0" baseline="0" noProof="0">
                <a:ln>
                  <a:noFill/>
                </a:ln>
                <a:solidFill>
                  <a:srgbClr val="6A8759"/>
                </a:solidFill>
                <a:effectLst/>
                <a:uLnTx/>
                <a:uFillTx/>
                <a:latin typeface="Georgia"/>
                <a:ea typeface="+mn-ea"/>
                <a:cs typeface="+mn-cs"/>
              </a:rPr>
              <a:t>'Java'</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'Swift'</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list_4 = [[</a:t>
            </a:r>
            <a:r>
              <a:rPr kumimoji="0" lang="en-US" sz="2400" b="0" i="0" u="none" strike="noStrike" kern="1200" cap="none" spc="0" normalizeH="0" baseline="0" noProof="0">
                <a:ln>
                  <a:noFill/>
                </a:ln>
                <a:solidFill>
                  <a:srgbClr val="6A8759"/>
                </a:solidFill>
                <a:effectLst/>
                <a:uLnTx/>
                <a:uFillTx/>
                <a:latin typeface="Georgia"/>
                <a:ea typeface="+mn-ea"/>
                <a:cs typeface="+mn-cs"/>
              </a:rPr>
              <a:t>'React native'</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'Ionic'</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'Flutter'</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174225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641106" y="113905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Khởi tạo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1142271" y="1676915"/>
            <a:ext cx="6814880" cy="281615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50000"/>
              </a:lnSpc>
              <a:spcBef>
                <a:spcPts val="300"/>
              </a:spcBef>
              <a:spcAft>
                <a:spcPts val="30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list_1 =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1</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2</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3</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list_2 = </a:t>
            </a:r>
            <a:r>
              <a:rPr kumimoji="0" lang="en-US" sz="2400" b="0" i="0" u="none" strike="noStrike" kern="1200" cap="none" spc="0" normalizeH="0" baseline="0" noProof="0">
                <a:ln>
                  <a:noFill/>
                </a:ln>
                <a:solidFill>
                  <a:srgbClr val="8888C6"/>
                </a:solidFill>
                <a:effectLst/>
                <a:uLnTx/>
                <a:uFillTx/>
                <a:latin typeface="Times" pitchFamily="2" charset="0"/>
                <a:ea typeface="+mn-ea"/>
                <a:cs typeface="+mn-cs"/>
              </a:rPr>
              <a:t>list</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1</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2</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3</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list_3 = [i </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for </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i </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in </a:t>
            </a:r>
            <a:r>
              <a:rPr kumimoji="0" lang="en-US" sz="2400" b="0" i="0" u="none" strike="noStrike" kern="1200" cap="none" spc="0" normalizeH="0" baseline="0" noProof="0">
                <a:ln>
                  <a:noFill/>
                </a:ln>
                <a:solidFill>
                  <a:srgbClr val="8888C6"/>
                </a:solidFill>
                <a:effectLst/>
                <a:uLnTx/>
                <a:uFillTx/>
                <a:latin typeface="Times" pitchFamily="2" charset="0"/>
                <a:ea typeface="+mn-ea"/>
                <a:cs typeface="+mn-cs"/>
              </a:rPr>
              <a:t>range</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4</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list_4 = [i </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for </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i </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in </a:t>
            </a:r>
            <a:r>
              <a:rPr kumimoji="0" lang="en-US" sz="2400" b="0" i="0" u="none" strike="noStrike" kern="1200" cap="none" spc="0" normalizeH="0" baseline="0" noProof="0">
                <a:ln>
                  <a:noFill/>
                </a:ln>
                <a:solidFill>
                  <a:srgbClr val="8888C6"/>
                </a:solidFill>
                <a:effectLst/>
                <a:uLnTx/>
                <a:uFillTx/>
                <a:latin typeface="Times" pitchFamily="2" charset="0"/>
                <a:ea typeface="+mn-ea"/>
                <a:cs typeface="+mn-cs"/>
              </a:rPr>
              <a:t>range</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4</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CC7832"/>
                </a:solidFill>
                <a:effectLst/>
                <a:uLnTx/>
                <a:uFillTx/>
                <a:latin typeface="Times" pitchFamily="2" charset="0"/>
                <a:ea typeface="+mn-ea"/>
                <a:cs typeface="+mn-cs"/>
              </a:rPr>
              <a:t>if </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i %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2 </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0</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list_5 = [</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6</a:t>
            </a:r>
            <a:r>
              <a:rPr kumimoji="0" lang="en-US" sz="2400" b="0" i="0" u="none" strike="noStrike" kern="1200" cap="none" spc="0" normalizeH="0" baseline="0" noProof="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a:ln>
                  <a:noFill/>
                </a:ln>
                <a:solidFill>
                  <a:srgbClr val="6897BB"/>
                </a:solidFill>
                <a:effectLst/>
                <a:uLnTx/>
                <a:uFillTx/>
                <a:latin typeface="Times" pitchFamily="2" charset="0"/>
                <a:ea typeface="+mn-ea"/>
                <a:cs typeface="+mn-cs"/>
              </a:rPr>
              <a:t>3</a:t>
            </a:r>
            <a:endParaRPr kumimoji="0" lang="en-US" sz="2400" b="0" i="0" u="none" strike="noStrike" kern="1200" cap="none" spc="0" normalizeH="0" baseline="0" noProof="0">
              <a:ln>
                <a:noFill/>
              </a:ln>
              <a:solidFill>
                <a:prstClr val="black"/>
              </a:solidFill>
              <a:effectLst/>
              <a:uLnTx/>
              <a:uFillTx/>
              <a:latin typeface="Times" pitchFamily="2" charset="0"/>
              <a:ea typeface="+mn-ea"/>
              <a:cs typeface="+mn-cs"/>
            </a:endParaRPr>
          </a:p>
        </p:txBody>
      </p:sp>
      <p:sp>
        <p:nvSpPr>
          <p:cNvPr id="13" name="Rectangle 12">
            <a:extLst>
              <a:ext uri="{FF2B5EF4-FFF2-40B4-BE49-F238E27FC236}">
                <a16:creationId xmlns:a16="http://schemas.microsoft.com/office/drawing/2014/main" id="{63D5FC80-DBA3-FB41-97F3-EBFC003D7551}"/>
              </a:ext>
            </a:extLst>
          </p:cNvPr>
          <p:cNvSpPr/>
          <p:nvPr/>
        </p:nvSpPr>
        <p:spPr>
          <a:xfrm>
            <a:off x="6498464" y="1636519"/>
            <a:ext cx="1752600" cy="2896947"/>
          </a:xfrm>
          <a:prstGeom prst="rect">
            <a:avLst/>
          </a:prstGeom>
        </p:spPr>
        <p:txBody>
          <a:bodyPr wrap="square">
            <a:spAutoFit/>
          </a:bodyPr>
          <a:lstStyle/>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[0, 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[0, 2]</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[6, 6, 6]</a:t>
            </a:r>
          </a:p>
        </p:txBody>
      </p:sp>
    </p:spTree>
    <p:extLst>
      <p:ext uri="{BB962C8B-B14F-4D97-AF65-F5344CB8AC3E}">
        <p14:creationId xmlns:p14="http://schemas.microsoft.com/office/powerpoint/2010/main" val="355618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502810" y="109453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Truy xuất phần tử của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873768" y="1671138"/>
            <a:ext cx="7010400" cy="384746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'1. Truy xuất phần tử của List theo chỉ mục'</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'2. Duyệt list theo tập hợp'</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CC7832"/>
                </a:solidFill>
                <a:effectLst/>
                <a:uLnTx/>
                <a:uFillTx/>
                <a:latin typeface="Georgia"/>
                <a:ea typeface="+mn-ea"/>
                <a:cs typeface="+mn-cs"/>
              </a:rPr>
              <a:t>for </a:t>
            </a:r>
            <a:r>
              <a:rPr kumimoji="0" lang="en-US" sz="2400" b="0" i="0" u="none" strike="noStrike" kern="1200" cap="none" spc="0" normalizeH="0" baseline="0" noProof="0">
                <a:ln>
                  <a:noFill/>
                </a:ln>
                <a:solidFill>
                  <a:prstClr val="black"/>
                </a:solidFill>
                <a:effectLst/>
                <a:uLnTx/>
                <a:uFillTx/>
                <a:latin typeface="Georgia"/>
                <a:ea typeface="+mn-ea"/>
                <a:cs typeface="+mn-cs"/>
              </a:rPr>
              <a:t>i </a:t>
            </a:r>
            <a:r>
              <a:rPr kumimoji="0" lang="en-US" sz="2400" b="0" i="0" u="none" strike="noStrike" kern="1200" cap="none" spc="0" normalizeH="0" baseline="0" noProof="0">
                <a:ln>
                  <a:noFill/>
                </a:ln>
                <a:solidFill>
                  <a:srgbClr val="CC7832"/>
                </a:solidFill>
                <a:effectLst/>
                <a:uLnTx/>
                <a:uFillTx/>
                <a:latin typeface="Georgia"/>
                <a:ea typeface="+mn-ea"/>
                <a:cs typeface="+mn-cs"/>
              </a:rPr>
              <a:t>in </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    </a:t>
            </a: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(i</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AA4926"/>
                </a:solidFill>
                <a:effectLst/>
                <a:uLnTx/>
                <a:uFillTx/>
                <a:latin typeface="Georgia"/>
                <a:ea typeface="+mn-ea"/>
                <a:cs typeface="+mn-cs"/>
              </a:rPr>
              <a:t>end</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\n</a:t>
            </a:r>
            <a:r>
              <a:rPr kumimoji="0" lang="en-US" sz="2400" b="0" i="0" u="none" strike="noStrike" kern="1200" cap="none" spc="0" normalizeH="0" baseline="0" noProof="0">
                <a:ln>
                  <a:noFill/>
                </a:ln>
                <a:solidFill>
                  <a:srgbClr val="6A8759"/>
                </a:solidFill>
                <a:effectLst/>
                <a:uLnTx/>
                <a:uFillTx/>
                <a:latin typeface="Georgia"/>
                <a:ea typeface="+mn-ea"/>
                <a:cs typeface="+mn-cs"/>
              </a:rPr>
              <a:t>3. Duyệt list theo chỉ mục'</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CC7832"/>
                </a:solidFill>
                <a:effectLst/>
                <a:uLnTx/>
                <a:uFillTx/>
                <a:latin typeface="Georgia"/>
                <a:ea typeface="+mn-ea"/>
                <a:cs typeface="+mn-cs"/>
              </a:rPr>
              <a:t>for </a:t>
            </a:r>
            <a:r>
              <a:rPr kumimoji="0" lang="en-US" sz="2400" b="0" i="0" u="none" strike="noStrike" kern="1200" cap="none" spc="0" normalizeH="0" baseline="0" noProof="0">
                <a:ln>
                  <a:noFill/>
                </a:ln>
                <a:solidFill>
                  <a:prstClr val="black"/>
                </a:solidFill>
                <a:effectLst/>
                <a:uLnTx/>
                <a:uFillTx/>
                <a:latin typeface="Georgia"/>
                <a:ea typeface="+mn-ea"/>
                <a:cs typeface="+mn-cs"/>
              </a:rPr>
              <a:t>i </a:t>
            </a:r>
            <a:r>
              <a:rPr kumimoji="0" lang="en-US" sz="2400" b="0" i="0" u="none" strike="noStrike" kern="1200" cap="none" spc="0" normalizeH="0" baseline="0" noProof="0">
                <a:ln>
                  <a:noFill/>
                </a:ln>
                <a:solidFill>
                  <a:srgbClr val="CC7832"/>
                </a:solidFill>
                <a:effectLst/>
                <a:uLnTx/>
                <a:uFillTx/>
                <a:latin typeface="Georgia"/>
                <a:ea typeface="+mn-ea"/>
                <a:cs typeface="+mn-cs"/>
              </a:rPr>
              <a:t>in </a:t>
            </a:r>
            <a:r>
              <a:rPr kumimoji="0" lang="en-US" sz="2400" b="0" i="0" u="none" strike="noStrike" kern="1200" cap="none" spc="0" normalizeH="0" baseline="0" noProof="0">
                <a:ln>
                  <a:noFill/>
                </a:ln>
                <a:solidFill>
                  <a:srgbClr val="8888C6"/>
                </a:solidFill>
                <a:effectLst/>
                <a:uLnTx/>
                <a:uFillTx/>
                <a:latin typeface="Georgia"/>
                <a:ea typeface="+mn-ea"/>
                <a:cs typeface="+mn-cs"/>
              </a:rPr>
              <a:t>range</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8888C6"/>
                </a:solidFill>
                <a:effectLst/>
                <a:uLnTx/>
                <a:uFillTx/>
                <a:latin typeface="Georgia"/>
                <a:ea typeface="+mn-ea"/>
                <a:cs typeface="+mn-cs"/>
              </a:rPr>
              <a:t>len</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    </a:t>
            </a: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(my_list[i]</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AA4926"/>
                </a:solidFill>
                <a:effectLst/>
                <a:uLnTx/>
                <a:uFillTx/>
                <a:latin typeface="Georgia"/>
                <a:ea typeface="+mn-ea"/>
                <a:cs typeface="+mn-cs"/>
              </a:rPr>
              <a:t>end</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pic>
        <p:nvPicPr>
          <p:cNvPr id="13" name="Picture 12">
            <a:extLst>
              <a:ext uri="{FF2B5EF4-FFF2-40B4-BE49-F238E27FC236}">
                <a16:creationId xmlns:a16="http://schemas.microsoft.com/office/drawing/2014/main" id="{DD42B038-1A32-7446-9197-E85FB634D310}"/>
              </a:ext>
            </a:extLst>
          </p:cNvPr>
          <p:cNvPicPr>
            <a:picLocks noChangeAspect="1"/>
          </p:cNvPicPr>
          <p:nvPr/>
        </p:nvPicPr>
        <p:blipFill>
          <a:blip r:embed="rId3"/>
          <a:stretch>
            <a:fillRect/>
          </a:stretch>
        </p:blipFill>
        <p:spPr>
          <a:xfrm>
            <a:off x="3845568" y="2522676"/>
            <a:ext cx="392206" cy="400050"/>
          </a:xfrm>
          <a:prstGeom prst="rect">
            <a:avLst/>
          </a:prstGeom>
        </p:spPr>
      </p:pic>
      <p:pic>
        <p:nvPicPr>
          <p:cNvPr id="14" name="Picture 13">
            <a:extLst>
              <a:ext uri="{FF2B5EF4-FFF2-40B4-BE49-F238E27FC236}">
                <a16:creationId xmlns:a16="http://schemas.microsoft.com/office/drawing/2014/main" id="{9E20C29F-213E-FC4B-BADA-62F0DC5EE57C}"/>
              </a:ext>
            </a:extLst>
          </p:cNvPr>
          <p:cNvPicPr>
            <a:picLocks noChangeAspect="1"/>
          </p:cNvPicPr>
          <p:nvPr/>
        </p:nvPicPr>
        <p:blipFill>
          <a:blip r:embed="rId4"/>
          <a:stretch>
            <a:fillRect/>
          </a:stretch>
        </p:blipFill>
        <p:spPr>
          <a:xfrm>
            <a:off x="4836168" y="4958033"/>
            <a:ext cx="1480879" cy="468945"/>
          </a:xfrm>
          <a:prstGeom prst="rect">
            <a:avLst/>
          </a:prstGeom>
        </p:spPr>
      </p:pic>
      <p:pic>
        <p:nvPicPr>
          <p:cNvPr id="15" name="Picture 14">
            <a:extLst>
              <a:ext uri="{FF2B5EF4-FFF2-40B4-BE49-F238E27FC236}">
                <a16:creationId xmlns:a16="http://schemas.microsoft.com/office/drawing/2014/main" id="{A0D5CF9A-52A5-1645-8EFA-F3856944F601}"/>
              </a:ext>
            </a:extLst>
          </p:cNvPr>
          <p:cNvPicPr>
            <a:picLocks noChangeAspect="1"/>
          </p:cNvPicPr>
          <p:nvPr/>
        </p:nvPicPr>
        <p:blipFill>
          <a:blip r:embed="rId4"/>
          <a:stretch>
            <a:fillRect/>
          </a:stretch>
        </p:blipFill>
        <p:spPr>
          <a:xfrm>
            <a:off x="3638528" y="3705907"/>
            <a:ext cx="1480879" cy="468945"/>
          </a:xfrm>
          <a:prstGeom prst="rect">
            <a:avLst/>
          </a:prstGeom>
        </p:spPr>
      </p:pic>
    </p:spTree>
    <p:extLst>
      <p:ext uri="{BB962C8B-B14F-4D97-AF65-F5344CB8AC3E}">
        <p14:creationId xmlns:p14="http://schemas.microsoft.com/office/powerpoint/2010/main" val="251168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634668" y="116083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Truy xuất phần tử của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887231" y="1737438"/>
            <a:ext cx="9248442" cy="319472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'Perl'</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'C#'</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'Java'</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'Swift'</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CC7832"/>
                </a:solidFill>
                <a:effectLst/>
                <a:uLnTx/>
                <a:uFillTx/>
                <a:latin typeface="Georgia"/>
                <a:ea typeface="+mn-ea"/>
                <a:cs typeface="+mn-cs"/>
              </a:rPr>
              <a:t>None</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6</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None</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pic>
        <p:nvPicPr>
          <p:cNvPr id="13" name="Picture 12">
            <a:extLst>
              <a:ext uri="{FF2B5EF4-FFF2-40B4-BE49-F238E27FC236}">
                <a16:creationId xmlns:a16="http://schemas.microsoft.com/office/drawing/2014/main" id="{CA5B2DCA-A8AD-F54D-8F9D-063287C60D92}"/>
              </a:ext>
            </a:extLst>
          </p:cNvPr>
          <p:cNvPicPr>
            <a:picLocks noChangeAspect="1"/>
          </p:cNvPicPr>
          <p:nvPr/>
        </p:nvPicPr>
        <p:blipFill>
          <a:blip r:embed="rId3"/>
          <a:stretch>
            <a:fillRect/>
          </a:stretch>
        </p:blipFill>
        <p:spPr>
          <a:xfrm>
            <a:off x="4939049" y="2288982"/>
            <a:ext cx="3928395" cy="2570293"/>
          </a:xfrm>
          <a:prstGeom prst="rect">
            <a:avLst/>
          </a:prstGeom>
        </p:spPr>
      </p:pic>
    </p:spTree>
    <p:extLst>
      <p:ext uri="{BB962C8B-B14F-4D97-AF65-F5344CB8AC3E}">
        <p14:creationId xmlns:p14="http://schemas.microsoft.com/office/powerpoint/2010/main" val="2970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Ôn tập lại kiến thức kỹ thuật lập trình: Hàm, Danh sách, Class, Serialize/Deserialize data</a:t>
            </a:r>
          </a:p>
          <a:p>
            <a:pPr algn="just">
              <a:buFont typeface="Wingdings" panose="05000000000000000000" pitchFamily="2" charset="2"/>
              <a:buChar char="ü"/>
            </a:pPr>
            <a:r>
              <a:rPr lang="en-US" sz="2800">
                <a:latin typeface="Cambria" panose="02040503050406030204" pitchFamily="18" charset="0"/>
              </a:rPr>
              <a:t>Bài học cung cấp tổng quan kiến thức về trí tuệ nhân tạo và máy học.</a:t>
            </a:r>
          </a:p>
          <a:p>
            <a:pPr algn="just">
              <a:buFont typeface="Wingdings" panose="05000000000000000000" pitchFamily="2" charset="2"/>
              <a:buChar char="ü"/>
            </a:pPr>
            <a:r>
              <a:rPr lang="en-US" sz="2800">
                <a:latin typeface="Cambria" panose="02040503050406030204" pitchFamily="18" charset="0"/>
              </a:rPr>
              <a:t>Sinh viên phân loại được chức năng nhiệm vụ của từng nhóm máy học: Classification, Clustering, Regression</a:t>
            </a: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en-US" sz="280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502810" y="1128348"/>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308775" y="1666213"/>
            <a:ext cx="6041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9</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br>
              <a:rPr kumimoji="0" lang="en-US" sz="2400" b="0" i="0" u="none" strike="noStrike" kern="1200" cap="none" spc="0" normalizeH="0" baseline="0" noProof="0">
                <a:ln>
                  <a:noFill/>
                </a:ln>
                <a:solidFill>
                  <a:srgbClr val="6A8759"/>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11D30926-0F6A-104F-85E7-AA47AAF9FFB7}"/>
              </a:ext>
            </a:extLst>
          </p:cNvPr>
          <p:cNvPicPr>
            <a:picLocks noChangeAspect="1"/>
          </p:cNvPicPr>
          <p:nvPr/>
        </p:nvPicPr>
        <p:blipFill>
          <a:blip r:embed="rId3"/>
          <a:stretch>
            <a:fillRect/>
          </a:stretch>
        </p:blipFill>
        <p:spPr>
          <a:xfrm>
            <a:off x="3285165" y="2598191"/>
            <a:ext cx="1680082" cy="363422"/>
          </a:xfrm>
          <a:prstGeom prst="rect">
            <a:avLst/>
          </a:prstGeom>
        </p:spPr>
      </p:pic>
      <p:pic>
        <p:nvPicPr>
          <p:cNvPr id="13" name="Picture 12">
            <a:extLst>
              <a:ext uri="{FF2B5EF4-FFF2-40B4-BE49-F238E27FC236}">
                <a16:creationId xmlns:a16="http://schemas.microsoft.com/office/drawing/2014/main" id="{148B5CC7-C4E0-E641-8DFF-FD66726C4FD9}"/>
              </a:ext>
            </a:extLst>
          </p:cNvPr>
          <p:cNvPicPr>
            <a:picLocks noChangeAspect="1"/>
          </p:cNvPicPr>
          <p:nvPr/>
        </p:nvPicPr>
        <p:blipFill>
          <a:blip r:embed="rId4"/>
          <a:stretch>
            <a:fillRect/>
          </a:stretch>
        </p:blipFill>
        <p:spPr>
          <a:xfrm>
            <a:off x="3285165" y="3070470"/>
            <a:ext cx="3962400" cy="315326"/>
          </a:xfrm>
          <a:prstGeom prst="rect">
            <a:avLst/>
          </a:prstGeom>
        </p:spPr>
      </p:pic>
      <p:pic>
        <p:nvPicPr>
          <p:cNvPr id="14" name="Picture 13">
            <a:extLst>
              <a:ext uri="{FF2B5EF4-FFF2-40B4-BE49-F238E27FC236}">
                <a16:creationId xmlns:a16="http://schemas.microsoft.com/office/drawing/2014/main" id="{845D3638-9C87-CE41-8812-E012B970CFB4}"/>
              </a:ext>
            </a:extLst>
          </p:cNvPr>
          <p:cNvPicPr>
            <a:picLocks noChangeAspect="1"/>
          </p:cNvPicPr>
          <p:nvPr/>
        </p:nvPicPr>
        <p:blipFill>
          <a:blip r:embed="rId5"/>
          <a:stretch>
            <a:fillRect/>
          </a:stretch>
        </p:blipFill>
        <p:spPr>
          <a:xfrm>
            <a:off x="3285165" y="4379414"/>
            <a:ext cx="1680082" cy="334799"/>
          </a:xfrm>
          <a:prstGeom prst="rect">
            <a:avLst/>
          </a:prstGeom>
        </p:spPr>
      </p:pic>
      <p:pic>
        <p:nvPicPr>
          <p:cNvPr id="15" name="Picture 14">
            <a:extLst>
              <a:ext uri="{FF2B5EF4-FFF2-40B4-BE49-F238E27FC236}">
                <a16:creationId xmlns:a16="http://schemas.microsoft.com/office/drawing/2014/main" id="{00AED733-3D03-284E-B962-CE5353C815DC}"/>
              </a:ext>
            </a:extLst>
          </p:cNvPr>
          <p:cNvPicPr>
            <a:picLocks noChangeAspect="1"/>
          </p:cNvPicPr>
          <p:nvPr/>
        </p:nvPicPr>
        <p:blipFill>
          <a:blip r:embed="rId6"/>
          <a:stretch>
            <a:fillRect/>
          </a:stretch>
        </p:blipFill>
        <p:spPr>
          <a:xfrm>
            <a:off x="3285165" y="4811878"/>
            <a:ext cx="3837003" cy="359535"/>
          </a:xfrm>
          <a:prstGeom prst="rect">
            <a:avLst/>
          </a:prstGeom>
        </p:spPr>
      </p:pic>
      <p:sp>
        <p:nvSpPr>
          <p:cNvPr id="16" name="Oval 15">
            <a:extLst>
              <a:ext uri="{FF2B5EF4-FFF2-40B4-BE49-F238E27FC236}">
                <a16:creationId xmlns:a16="http://schemas.microsoft.com/office/drawing/2014/main" id="{9C5962F4-DE06-D74A-A49F-573C0AC6C236}"/>
              </a:ext>
            </a:extLst>
          </p:cNvPr>
          <p:cNvSpPr/>
          <p:nvPr/>
        </p:nvSpPr>
        <p:spPr>
          <a:xfrm>
            <a:off x="3159768" y="4333213"/>
            <a:ext cx="603368" cy="381000"/>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a:extLst>
              <a:ext uri="{FF2B5EF4-FFF2-40B4-BE49-F238E27FC236}">
                <a16:creationId xmlns:a16="http://schemas.microsoft.com/office/drawing/2014/main" id="{097070E0-3E27-844F-ACE4-478277B02776}"/>
              </a:ext>
            </a:extLst>
          </p:cNvPr>
          <p:cNvSpPr/>
          <p:nvPr/>
        </p:nvSpPr>
        <p:spPr>
          <a:xfrm>
            <a:off x="4683768" y="4776224"/>
            <a:ext cx="1219200" cy="488345"/>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262233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220656" y="1535704"/>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363014" y="2118810"/>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 = 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8</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10" y="3050453"/>
            <a:ext cx="1860550" cy="342900"/>
          </a:xfrm>
          <a:prstGeom prst="rect">
            <a:avLst/>
          </a:prstGeom>
        </p:spPr>
      </p:pic>
      <p:pic>
        <p:nvPicPr>
          <p:cNvPr id="13" name="Picture 12">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10" y="3514794"/>
            <a:ext cx="1860550" cy="342900"/>
          </a:xfrm>
          <a:prstGeom prst="rect">
            <a:avLst/>
          </a:prstGeom>
        </p:spPr>
      </p:pic>
      <p:pic>
        <p:nvPicPr>
          <p:cNvPr id="14" name="Picture 13">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3622010" y="4846634"/>
            <a:ext cx="1860550" cy="356818"/>
          </a:xfrm>
          <a:prstGeom prst="rect">
            <a:avLst/>
          </a:prstGeom>
        </p:spPr>
      </p:pic>
      <p:pic>
        <p:nvPicPr>
          <p:cNvPr id="15" name="Picture 14">
            <a:extLst>
              <a:ext uri="{FF2B5EF4-FFF2-40B4-BE49-F238E27FC236}">
                <a16:creationId xmlns:a16="http://schemas.microsoft.com/office/drawing/2014/main" id="{C78F91D3-499C-9248-82B5-B6AAE6517EE0}"/>
              </a:ext>
            </a:extLst>
          </p:cNvPr>
          <p:cNvPicPr>
            <a:picLocks noChangeAspect="1"/>
          </p:cNvPicPr>
          <p:nvPr/>
        </p:nvPicPr>
        <p:blipFill>
          <a:blip r:embed="rId4"/>
          <a:stretch>
            <a:fillRect/>
          </a:stretch>
        </p:blipFill>
        <p:spPr>
          <a:xfrm>
            <a:off x="3622010" y="5311134"/>
            <a:ext cx="1860550" cy="356818"/>
          </a:xfrm>
          <a:prstGeom prst="rect">
            <a:avLst/>
          </a:prstGeom>
        </p:spPr>
      </p:pic>
      <p:sp>
        <p:nvSpPr>
          <p:cNvPr id="16" name="TextBox 15">
            <a:extLst>
              <a:ext uri="{FF2B5EF4-FFF2-40B4-BE49-F238E27FC236}">
                <a16:creationId xmlns:a16="http://schemas.microsoft.com/office/drawing/2014/main" id="{49D1ABC1-63E0-9C46-9258-8B274771839C}"/>
              </a:ext>
            </a:extLst>
          </p:cNvPr>
          <p:cNvSpPr txBox="1"/>
          <p:nvPr/>
        </p:nvSpPr>
        <p:spPr>
          <a:xfrm>
            <a:off x="5473572" y="5124626"/>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7" name="Table 16">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303290656"/>
              </p:ext>
            </p:extLst>
          </p:nvPr>
        </p:nvGraphicFramePr>
        <p:xfrm>
          <a:off x="7332150" y="1216491"/>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8" name="Table 17">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4207789285"/>
              </p:ext>
            </p:extLst>
          </p:nvPr>
        </p:nvGraphicFramePr>
        <p:xfrm>
          <a:off x="7307689" y="3412574"/>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9" name="Group 18">
            <a:extLst>
              <a:ext uri="{FF2B5EF4-FFF2-40B4-BE49-F238E27FC236}">
                <a16:creationId xmlns:a16="http://schemas.microsoft.com/office/drawing/2014/main" id="{2197C3C8-112E-4444-98C7-F32827A48FB4}"/>
              </a:ext>
            </a:extLst>
          </p:cNvPr>
          <p:cNvGrpSpPr/>
          <p:nvPr/>
        </p:nvGrpSpPr>
        <p:grpSpPr>
          <a:xfrm>
            <a:off x="3484105" y="854370"/>
            <a:ext cx="5879909" cy="3796282"/>
            <a:chOff x="3187891" y="914401"/>
            <a:chExt cx="5879909" cy="3796282"/>
          </a:xfrm>
        </p:grpSpPr>
        <p:sp>
          <p:nvSpPr>
            <p:cNvPr id="20" name="Oval 19">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1" name="Oval 20">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80"/>
                </a:highlight>
                <a:uLnTx/>
                <a:uFillTx/>
                <a:latin typeface="Georgia"/>
                <a:ea typeface="+mn-ea"/>
                <a:cs typeface="+mn-cs"/>
              </a:endParaRPr>
            </a:p>
          </p:txBody>
        </p:sp>
        <p:cxnSp>
          <p:nvCxnSpPr>
            <p:cNvPr id="22" name="Straight Arrow Connector 21">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3" name="TextBox 22">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p>
          </p:txBody>
        </p:sp>
        <p:cxnSp>
          <p:nvCxnSpPr>
            <p:cNvPr id="24" name="Straight Arrow Connector 23">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5" name="TextBox 24">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cxnSp>
          <p:nvCxnSpPr>
            <p:cNvPr id="26" name="Straight Arrow Connector 25">
              <a:extLst>
                <a:ext uri="{FF2B5EF4-FFF2-40B4-BE49-F238E27FC236}">
                  <a16:creationId xmlns:a16="http://schemas.microsoft.com/office/drawing/2014/main" id="{6C3964C0-8DC3-A048-A360-C1014541BB2B}"/>
                </a:ext>
              </a:extLst>
            </p:cNvPr>
            <p:cNvCxnSpPr>
              <a:cxnSpLocks/>
              <a:endCxn id="21" idx="1"/>
            </p:cNvCxnSpPr>
            <p:nvPr/>
          </p:nvCxnSpPr>
          <p:spPr>
            <a:xfrm>
              <a:off x="6553200" y="3078587"/>
              <a:ext cx="473875" cy="266241"/>
            </a:xfrm>
            <a:prstGeom prst="straightConnector1">
              <a:avLst/>
            </a:prstGeom>
            <a:noFill/>
            <a:ln w="28575" cap="flat" cmpd="sng" algn="ctr">
              <a:solidFill>
                <a:srgbClr val="003300"/>
              </a:solidFill>
              <a:prstDash val="solid"/>
              <a:tailEnd type="triangle"/>
            </a:ln>
            <a:effectLst/>
          </p:spPr>
        </p:cxnSp>
        <p:cxnSp>
          <p:nvCxnSpPr>
            <p:cNvPr id="27" name="Straight Arrow Connector 26">
              <a:extLst>
                <a:ext uri="{FF2B5EF4-FFF2-40B4-BE49-F238E27FC236}">
                  <a16:creationId xmlns:a16="http://schemas.microsoft.com/office/drawing/2014/main" id="{7681B35C-E9B2-5D47-88C5-25126EDC4351}"/>
                </a:ext>
              </a:extLst>
            </p:cNvPr>
            <p:cNvCxnSpPr>
              <a:cxnSpLocks/>
            </p:cNvCxnSpPr>
            <p:nvPr/>
          </p:nvCxnSpPr>
          <p:spPr>
            <a:xfrm>
              <a:off x="3187891" y="2944483"/>
              <a:ext cx="2482329" cy="44560"/>
            </a:xfrm>
            <a:prstGeom prst="straightConnector1">
              <a:avLst/>
            </a:prstGeom>
            <a:noFill/>
            <a:ln w="28575" cap="flat" cmpd="sng" algn="ctr">
              <a:solidFill>
                <a:srgbClr val="003366"/>
              </a:solidFill>
              <a:prstDash val="solid"/>
              <a:tailEnd type="triangle"/>
            </a:ln>
            <a:effectLst/>
          </p:spPr>
        </p:cxnSp>
      </p:grpSp>
      <p:grpSp>
        <p:nvGrpSpPr>
          <p:cNvPr id="28" name="Group 27">
            <a:extLst>
              <a:ext uri="{FF2B5EF4-FFF2-40B4-BE49-F238E27FC236}">
                <a16:creationId xmlns:a16="http://schemas.microsoft.com/office/drawing/2014/main" id="{A4DCBE9E-0D5C-7D41-83F0-F8DF0602576A}"/>
              </a:ext>
            </a:extLst>
          </p:cNvPr>
          <p:cNvGrpSpPr/>
          <p:nvPr/>
        </p:nvGrpSpPr>
        <p:grpSpPr>
          <a:xfrm>
            <a:off x="6849414" y="3003285"/>
            <a:ext cx="2490139" cy="1584884"/>
            <a:chOff x="6553200" y="5263483"/>
            <a:chExt cx="2490139" cy="1584884"/>
          </a:xfrm>
        </p:grpSpPr>
        <p:cxnSp>
          <p:nvCxnSpPr>
            <p:cNvPr id="29" name="Straight Connector 28">
              <a:extLst>
                <a:ext uri="{FF2B5EF4-FFF2-40B4-BE49-F238E27FC236}">
                  <a16:creationId xmlns:a16="http://schemas.microsoft.com/office/drawing/2014/main" id="{82BB6DA6-307C-404E-9BDA-E09105D86A81}"/>
                </a:ext>
              </a:extLst>
            </p:cNvPr>
            <p:cNvCxnSpPr>
              <a:cxnSpLocks/>
            </p:cNvCxnSpPr>
            <p:nvPr/>
          </p:nvCxnSpPr>
          <p:spPr>
            <a:xfrm>
              <a:off x="6858000" y="5263483"/>
              <a:ext cx="2078736" cy="1584884"/>
            </a:xfrm>
            <a:prstGeom prst="line">
              <a:avLst/>
            </a:prstGeom>
            <a:noFill/>
            <a:ln w="57150" cap="flat" cmpd="sng" algn="ctr">
              <a:solidFill>
                <a:srgbClr val="FF0000"/>
              </a:solidFill>
              <a:prstDash val="solid"/>
            </a:ln>
            <a:effectLst/>
          </p:spPr>
        </p:cxnSp>
        <p:cxnSp>
          <p:nvCxnSpPr>
            <p:cNvPr id="30" name="Straight Connector 29">
              <a:extLst>
                <a:ext uri="{FF2B5EF4-FFF2-40B4-BE49-F238E27FC236}">
                  <a16:creationId xmlns:a16="http://schemas.microsoft.com/office/drawing/2014/main" id="{959D922B-EDF3-0B44-B12F-DA61C4F9E81E}"/>
                </a:ext>
              </a:extLst>
            </p:cNvPr>
            <p:cNvCxnSpPr>
              <a:cxnSpLocks/>
            </p:cNvCxnSpPr>
            <p:nvPr/>
          </p:nvCxnSpPr>
          <p:spPr>
            <a:xfrm flipV="1">
              <a:off x="6553200" y="5351209"/>
              <a:ext cx="2490139" cy="1214974"/>
            </a:xfrm>
            <a:prstGeom prst="line">
              <a:avLst/>
            </a:prstGeom>
            <a:noFill/>
            <a:ln w="57150" cap="flat" cmpd="sng" algn="ctr">
              <a:solidFill>
                <a:srgbClr val="FF0000"/>
              </a:solidFill>
              <a:prstDash val="solid"/>
            </a:ln>
            <a:effectLst/>
          </p:spPr>
        </p:cxnSp>
      </p:grpSp>
      <p:cxnSp>
        <p:nvCxnSpPr>
          <p:cNvPr id="31" name="Straight Arrow Connector 30">
            <a:extLst>
              <a:ext uri="{FF2B5EF4-FFF2-40B4-BE49-F238E27FC236}">
                <a16:creationId xmlns:a16="http://schemas.microsoft.com/office/drawing/2014/main" id="{2F446415-9CC6-5E43-8CB8-E2690FDAFBBD}"/>
              </a:ext>
            </a:extLst>
          </p:cNvPr>
          <p:cNvCxnSpPr>
            <a:cxnSpLocks/>
          </p:cNvCxnSpPr>
          <p:nvPr/>
        </p:nvCxnSpPr>
        <p:spPr>
          <a:xfrm flipV="1">
            <a:off x="6591858" y="2218456"/>
            <a:ext cx="562356" cy="565811"/>
          </a:xfrm>
          <a:prstGeom prst="straightConnector1">
            <a:avLst/>
          </a:prstGeom>
          <a:noFill/>
          <a:ln w="57150" cap="flat" cmpd="sng" algn="ctr">
            <a:solidFill>
              <a:srgbClr val="FF0000"/>
            </a:solidFill>
            <a:prstDash val="solid"/>
            <a:tailEnd type="triangle"/>
          </a:ln>
          <a:effectLst/>
        </p:spPr>
      </p:cxnSp>
    </p:spTree>
    <p:extLst>
      <p:ext uri="{BB962C8B-B14F-4D97-AF65-F5344CB8AC3E}">
        <p14:creationId xmlns:p14="http://schemas.microsoft.com/office/powerpoint/2010/main" val="22667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repeatCount="indefinite"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574825" y="1535704"/>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17183" y="2118810"/>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 = </a:t>
            </a:r>
            <a:r>
              <a:rPr kumimoji="0" lang="en-US" sz="2400" b="1" i="0" u="none" strike="noStrike" kern="1200" cap="none" spc="0" normalizeH="0" baseline="0" noProof="0">
                <a:ln>
                  <a:noFill/>
                </a:ln>
                <a:solidFill>
                  <a:srgbClr val="8888C6"/>
                </a:solidFill>
                <a:effectLst/>
                <a:uLnTx/>
                <a:uFillTx/>
                <a:latin typeface="Georgia"/>
                <a:ea typeface="+mn-ea"/>
                <a:cs typeface="+mn-cs"/>
              </a:rPr>
              <a:t>list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8</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79" y="3050453"/>
            <a:ext cx="1860550" cy="342900"/>
          </a:xfrm>
          <a:prstGeom prst="rect">
            <a:avLst/>
          </a:prstGeom>
        </p:spPr>
      </p:pic>
      <p:pic>
        <p:nvPicPr>
          <p:cNvPr id="13" name="Picture 12">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79" y="3514794"/>
            <a:ext cx="1860550" cy="342900"/>
          </a:xfrm>
          <a:prstGeom prst="rect">
            <a:avLst/>
          </a:prstGeom>
        </p:spPr>
      </p:pic>
      <p:pic>
        <p:nvPicPr>
          <p:cNvPr id="14" name="Picture 13">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3976179" y="4846634"/>
            <a:ext cx="1860550" cy="356818"/>
          </a:xfrm>
          <a:prstGeom prst="rect">
            <a:avLst/>
          </a:prstGeom>
        </p:spPr>
      </p:pic>
      <p:sp>
        <p:nvSpPr>
          <p:cNvPr id="15" name="TextBox 14">
            <a:extLst>
              <a:ext uri="{FF2B5EF4-FFF2-40B4-BE49-F238E27FC236}">
                <a16:creationId xmlns:a16="http://schemas.microsoft.com/office/drawing/2014/main" id="{49D1ABC1-63E0-9C46-9258-8B274771839C}"/>
              </a:ext>
            </a:extLst>
          </p:cNvPr>
          <p:cNvSpPr txBox="1"/>
          <p:nvPr/>
        </p:nvSpPr>
        <p:spPr>
          <a:xfrm>
            <a:off x="5827741" y="5124626"/>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6" name="Table 15">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2439645676"/>
              </p:ext>
            </p:extLst>
          </p:nvPr>
        </p:nvGraphicFramePr>
        <p:xfrm>
          <a:off x="7686319" y="1216491"/>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7" name="Table 16">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2562156545"/>
              </p:ext>
            </p:extLst>
          </p:nvPr>
        </p:nvGraphicFramePr>
        <p:xfrm>
          <a:off x="7661858" y="3412574"/>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8" name="Group 17">
            <a:extLst>
              <a:ext uri="{FF2B5EF4-FFF2-40B4-BE49-F238E27FC236}">
                <a16:creationId xmlns:a16="http://schemas.microsoft.com/office/drawing/2014/main" id="{2197C3C8-112E-4444-98C7-F32827A48FB4}"/>
              </a:ext>
            </a:extLst>
          </p:cNvPr>
          <p:cNvGrpSpPr/>
          <p:nvPr/>
        </p:nvGrpSpPr>
        <p:grpSpPr>
          <a:xfrm>
            <a:off x="4384183" y="854370"/>
            <a:ext cx="5334000" cy="3796282"/>
            <a:chOff x="3733800" y="914401"/>
            <a:chExt cx="5334000" cy="3796282"/>
          </a:xfrm>
        </p:grpSpPr>
        <p:sp>
          <p:nvSpPr>
            <p:cNvPr id="19" name="Oval 18">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Oval 19">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80"/>
                </a:highlight>
                <a:uLnTx/>
                <a:uFillTx/>
                <a:latin typeface="Georgia"/>
                <a:ea typeface="+mn-ea"/>
                <a:cs typeface="+mn-cs"/>
              </a:endParaRPr>
            </a:p>
          </p:txBody>
        </p:sp>
        <p:cxnSp>
          <p:nvCxnSpPr>
            <p:cNvPr id="21" name="Straight Arrow Connector 20">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2" name="TextBox 21">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p>
          </p:txBody>
        </p:sp>
        <p:cxnSp>
          <p:nvCxnSpPr>
            <p:cNvPr id="23" name="Straight Arrow Connector 22">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4" name="TextBox 23">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cxnSp>
          <p:nvCxnSpPr>
            <p:cNvPr id="25" name="Straight Arrow Connector 24">
              <a:extLst>
                <a:ext uri="{FF2B5EF4-FFF2-40B4-BE49-F238E27FC236}">
                  <a16:creationId xmlns:a16="http://schemas.microsoft.com/office/drawing/2014/main" id="{7681B35C-E9B2-5D47-88C5-25126EDC4351}"/>
                </a:ext>
              </a:extLst>
            </p:cNvPr>
            <p:cNvCxnSpPr>
              <a:cxnSpLocks/>
            </p:cNvCxnSpPr>
            <p:nvPr/>
          </p:nvCxnSpPr>
          <p:spPr>
            <a:xfrm>
              <a:off x="3733800" y="2969567"/>
              <a:ext cx="1936420" cy="19476"/>
            </a:xfrm>
            <a:prstGeom prst="straightConnector1">
              <a:avLst/>
            </a:prstGeom>
            <a:noFill/>
            <a:ln w="28575" cap="flat" cmpd="sng" algn="ctr">
              <a:solidFill>
                <a:srgbClr val="003366"/>
              </a:solidFill>
              <a:prstDash val="solid"/>
              <a:tailEnd type="triangle"/>
            </a:ln>
            <a:effectLst/>
          </p:spPr>
        </p:cxnSp>
      </p:grpSp>
      <p:cxnSp>
        <p:nvCxnSpPr>
          <p:cNvPr id="26" name="Straight Arrow Connector 25">
            <a:extLst>
              <a:ext uri="{FF2B5EF4-FFF2-40B4-BE49-F238E27FC236}">
                <a16:creationId xmlns:a16="http://schemas.microsoft.com/office/drawing/2014/main" id="{2F446415-9CC6-5E43-8CB8-E2690FDAFBBD}"/>
              </a:ext>
            </a:extLst>
          </p:cNvPr>
          <p:cNvCxnSpPr>
            <a:cxnSpLocks/>
          </p:cNvCxnSpPr>
          <p:nvPr/>
        </p:nvCxnSpPr>
        <p:spPr>
          <a:xfrm>
            <a:off x="7290540" y="2960116"/>
            <a:ext cx="370243" cy="256453"/>
          </a:xfrm>
          <a:prstGeom prst="straightConnector1">
            <a:avLst/>
          </a:prstGeom>
          <a:noFill/>
          <a:ln w="57150" cap="flat" cmpd="sng" algn="ctr">
            <a:solidFill>
              <a:srgbClr val="FF0000"/>
            </a:solidFill>
            <a:prstDash val="solid"/>
            <a:tailEnd type="triangle"/>
          </a:ln>
          <a:effectLst/>
        </p:spPr>
      </p:cxnSp>
      <p:pic>
        <p:nvPicPr>
          <p:cNvPr id="27" name="Picture 26">
            <a:extLst>
              <a:ext uri="{FF2B5EF4-FFF2-40B4-BE49-F238E27FC236}">
                <a16:creationId xmlns:a16="http://schemas.microsoft.com/office/drawing/2014/main" id="{5F3E8ECF-F061-F249-9D95-8B04DC35F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433" y="5308496"/>
            <a:ext cx="1860550" cy="342900"/>
          </a:xfrm>
          <a:prstGeom prst="rect">
            <a:avLst/>
          </a:prstGeom>
        </p:spPr>
      </p:pic>
    </p:spTree>
    <p:extLst>
      <p:ext uri="{BB962C8B-B14F-4D97-AF65-F5344CB8AC3E}">
        <p14:creationId xmlns:p14="http://schemas.microsoft.com/office/powerpoint/2010/main" val="41739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par>
                          <p:cTn id="35" fill="hold">
                            <p:stCondLst>
                              <p:cond delay="500"/>
                            </p:stCondLst>
                            <p:childTnLst>
                              <p:par>
                                <p:cTn id="36" presetID="6" presetClass="entr" presetSubtype="16" repeatCount="indefinite"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1626341" y="173596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1768699" y="2319066"/>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list_2 = list_1.</a:t>
            </a:r>
            <a:r>
              <a:rPr kumimoji="0" lang="en-US" sz="2400" b="1" i="0" u="none" strike="noStrike" kern="1200" cap="none" spc="0" normalizeH="0" baseline="0" noProof="0">
                <a:ln>
                  <a:noFill/>
                </a:ln>
                <a:solidFill>
                  <a:prstClr val="black"/>
                </a:solidFill>
                <a:effectLst/>
                <a:uLnTx/>
                <a:uFillTx/>
                <a:latin typeface="Georgia"/>
                <a:ea typeface="+mn-ea"/>
                <a:cs typeface="+mn-cs"/>
              </a:rPr>
              <a:t>copy()</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 = </a:t>
            </a:r>
            <a:r>
              <a:rPr kumimoji="0" lang="en-US" sz="2400" b="0" i="0" u="none" strike="noStrike" kern="1200" cap="none" spc="0" normalizeH="0" baseline="0" noProof="0">
                <a:ln>
                  <a:noFill/>
                </a:ln>
                <a:solidFill>
                  <a:srgbClr val="6897BB"/>
                </a:solidFill>
                <a:effectLst/>
                <a:uLnTx/>
                <a:uFillTx/>
                <a:latin typeface="Georgia"/>
                <a:ea typeface="+mn-ea"/>
                <a:cs typeface="+mn-cs"/>
              </a:rPr>
              <a:t>8</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pic>
        <p:nvPicPr>
          <p:cNvPr id="13" name="Picture 12">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95" y="3250709"/>
            <a:ext cx="1860550" cy="342900"/>
          </a:xfrm>
          <a:prstGeom prst="rect">
            <a:avLst/>
          </a:prstGeom>
        </p:spPr>
      </p:pic>
      <p:pic>
        <p:nvPicPr>
          <p:cNvPr id="14" name="Picture 13">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95" y="3715050"/>
            <a:ext cx="1860550" cy="342900"/>
          </a:xfrm>
          <a:prstGeom prst="rect">
            <a:avLst/>
          </a:prstGeom>
        </p:spPr>
      </p:pic>
      <p:pic>
        <p:nvPicPr>
          <p:cNvPr id="15" name="Picture 14">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4027695" y="5046890"/>
            <a:ext cx="1860550" cy="356818"/>
          </a:xfrm>
          <a:prstGeom prst="rect">
            <a:avLst/>
          </a:prstGeom>
        </p:spPr>
      </p:pic>
      <p:sp>
        <p:nvSpPr>
          <p:cNvPr id="16" name="TextBox 15">
            <a:extLst>
              <a:ext uri="{FF2B5EF4-FFF2-40B4-BE49-F238E27FC236}">
                <a16:creationId xmlns:a16="http://schemas.microsoft.com/office/drawing/2014/main" id="{49D1ABC1-63E0-9C46-9258-8B274771839C}"/>
              </a:ext>
            </a:extLst>
          </p:cNvPr>
          <p:cNvSpPr txBox="1"/>
          <p:nvPr/>
        </p:nvSpPr>
        <p:spPr>
          <a:xfrm>
            <a:off x="5879257" y="5324882"/>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7" name="Table 16">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539615406"/>
              </p:ext>
            </p:extLst>
          </p:nvPr>
        </p:nvGraphicFramePr>
        <p:xfrm>
          <a:off x="7737835" y="1416747"/>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8" name="Table 17">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1855681140"/>
              </p:ext>
            </p:extLst>
          </p:nvPr>
        </p:nvGraphicFramePr>
        <p:xfrm>
          <a:off x="7713374" y="3612830"/>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9" name="Group 18">
            <a:extLst>
              <a:ext uri="{FF2B5EF4-FFF2-40B4-BE49-F238E27FC236}">
                <a16:creationId xmlns:a16="http://schemas.microsoft.com/office/drawing/2014/main" id="{2197C3C8-112E-4444-98C7-F32827A48FB4}"/>
              </a:ext>
            </a:extLst>
          </p:cNvPr>
          <p:cNvGrpSpPr/>
          <p:nvPr/>
        </p:nvGrpSpPr>
        <p:grpSpPr>
          <a:xfrm>
            <a:off x="4435699" y="1054626"/>
            <a:ext cx="5334000" cy="3796282"/>
            <a:chOff x="3733800" y="914401"/>
            <a:chExt cx="5334000" cy="3796282"/>
          </a:xfrm>
        </p:grpSpPr>
        <p:sp>
          <p:nvSpPr>
            <p:cNvPr id="20" name="Oval 19">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1" name="Oval 20">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80"/>
                </a:highlight>
                <a:uLnTx/>
                <a:uFillTx/>
                <a:latin typeface="Georgia"/>
                <a:ea typeface="+mn-ea"/>
                <a:cs typeface="+mn-cs"/>
              </a:endParaRPr>
            </a:p>
          </p:txBody>
        </p:sp>
        <p:cxnSp>
          <p:nvCxnSpPr>
            <p:cNvPr id="22" name="Straight Arrow Connector 21">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3" name="TextBox 22">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list_1</a:t>
              </a:r>
            </a:p>
          </p:txBody>
        </p:sp>
        <p:cxnSp>
          <p:nvCxnSpPr>
            <p:cNvPr id="24" name="Straight Arrow Connector 23">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5" name="TextBox 24">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list_2</a:t>
              </a:r>
            </a:p>
          </p:txBody>
        </p:sp>
        <p:cxnSp>
          <p:nvCxnSpPr>
            <p:cNvPr id="26" name="Straight Arrow Connector 25">
              <a:extLst>
                <a:ext uri="{FF2B5EF4-FFF2-40B4-BE49-F238E27FC236}">
                  <a16:creationId xmlns:a16="http://schemas.microsoft.com/office/drawing/2014/main" id="{7681B35C-E9B2-5D47-88C5-25126EDC4351}"/>
                </a:ext>
              </a:extLst>
            </p:cNvPr>
            <p:cNvCxnSpPr>
              <a:cxnSpLocks/>
            </p:cNvCxnSpPr>
            <p:nvPr/>
          </p:nvCxnSpPr>
          <p:spPr>
            <a:xfrm>
              <a:off x="4114800" y="2989043"/>
              <a:ext cx="1555420" cy="0"/>
            </a:xfrm>
            <a:prstGeom prst="straightConnector1">
              <a:avLst/>
            </a:prstGeom>
            <a:noFill/>
            <a:ln w="28575" cap="flat" cmpd="sng" algn="ctr">
              <a:solidFill>
                <a:srgbClr val="003366"/>
              </a:solidFill>
              <a:prstDash val="solid"/>
              <a:tailEnd type="triangle"/>
            </a:ln>
            <a:effectLst/>
          </p:spPr>
        </p:cxnSp>
      </p:grpSp>
      <p:cxnSp>
        <p:nvCxnSpPr>
          <p:cNvPr id="27" name="Straight Arrow Connector 26">
            <a:extLst>
              <a:ext uri="{FF2B5EF4-FFF2-40B4-BE49-F238E27FC236}">
                <a16:creationId xmlns:a16="http://schemas.microsoft.com/office/drawing/2014/main" id="{2F446415-9CC6-5E43-8CB8-E2690FDAFBBD}"/>
              </a:ext>
            </a:extLst>
          </p:cNvPr>
          <p:cNvCxnSpPr>
            <a:cxnSpLocks/>
          </p:cNvCxnSpPr>
          <p:nvPr/>
        </p:nvCxnSpPr>
        <p:spPr>
          <a:xfrm>
            <a:off x="7342056" y="3160372"/>
            <a:ext cx="370243" cy="256453"/>
          </a:xfrm>
          <a:prstGeom prst="straightConnector1">
            <a:avLst/>
          </a:prstGeom>
          <a:noFill/>
          <a:ln w="57150" cap="flat" cmpd="sng" algn="ctr">
            <a:solidFill>
              <a:srgbClr val="FF0000"/>
            </a:solidFill>
            <a:prstDash val="solid"/>
            <a:tailEnd type="triangle"/>
          </a:ln>
          <a:effectLst/>
        </p:spPr>
      </p:cxnSp>
      <p:pic>
        <p:nvPicPr>
          <p:cNvPr id="28" name="Picture 27">
            <a:extLst>
              <a:ext uri="{FF2B5EF4-FFF2-40B4-BE49-F238E27FC236}">
                <a16:creationId xmlns:a16="http://schemas.microsoft.com/office/drawing/2014/main" id="{5F3E8ECF-F061-F249-9D95-8B04DC35F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949" y="5508752"/>
            <a:ext cx="1860550" cy="342900"/>
          </a:xfrm>
          <a:prstGeom prst="rect">
            <a:avLst/>
          </a:prstGeom>
        </p:spPr>
      </p:pic>
    </p:spTree>
    <p:extLst>
      <p:ext uri="{BB962C8B-B14F-4D97-AF65-F5344CB8AC3E}">
        <p14:creationId xmlns:p14="http://schemas.microsoft.com/office/powerpoint/2010/main" val="16427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linds(horizont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par>
                          <p:cTn id="35" fill="hold">
                            <p:stCondLst>
                              <p:cond delay="500"/>
                            </p:stCondLst>
                            <p:childTnLst>
                              <p:par>
                                <p:cTn id="36" presetID="6" presetClass="entr" presetSubtype="16" repeatCount="indefinite"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circle(in)">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963078" y="117772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Thêm phần tử vào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62636" y="1917879"/>
            <a:ext cx="6648450" cy="110799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Georgia"/>
                <a:ea typeface="+mn-ea"/>
                <a:cs typeface="+mn-cs"/>
              </a:rPr>
              <a:t>my_list = [</a:t>
            </a:r>
            <a:r>
              <a:rPr kumimoji="0" lang="en-US" sz="2200" b="0" i="0" u="none" strike="noStrike" kern="1200" cap="none" spc="0" normalizeH="0" baseline="0" noProof="0">
                <a:ln>
                  <a:noFill/>
                </a:ln>
                <a:solidFill>
                  <a:srgbClr val="6A8759"/>
                </a:solidFill>
                <a:effectLst/>
                <a:uLnTx/>
                <a:uFillTx/>
                <a:latin typeface="Georgia"/>
                <a:ea typeface="+mn-ea"/>
                <a:cs typeface="+mn-cs"/>
              </a:rPr>
              <a:t>"Python"</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srgbClr val="6A8759"/>
                </a:solidFill>
                <a:effectLst/>
                <a:uLnTx/>
                <a:uFillTx/>
                <a:latin typeface="Georgia"/>
                <a:ea typeface="+mn-ea"/>
                <a:cs typeface="+mn-cs"/>
              </a:rPr>
              <a:t>"Angular"</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srgbClr val="6A8759"/>
                </a:solidFill>
                <a:effectLst/>
                <a:uLnTx/>
                <a:uFillTx/>
                <a:latin typeface="Georgia"/>
                <a:ea typeface="+mn-ea"/>
                <a:cs typeface="+mn-cs"/>
              </a:rPr>
              <a:t>"Ruby"</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my_list.insert(</a:t>
            </a:r>
            <a:r>
              <a:rPr kumimoji="0" lang="en-US" sz="2200" b="0" i="0" u="none" strike="noStrike" kern="1200" cap="none" spc="0" normalizeH="0" baseline="0" noProof="0">
                <a:ln>
                  <a:noFill/>
                </a:ln>
                <a:solidFill>
                  <a:srgbClr val="6897BB"/>
                </a:solidFill>
                <a:effectLst/>
                <a:uLnTx/>
                <a:uFillTx/>
                <a:latin typeface="Georgia"/>
                <a:ea typeface="+mn-ea"/>
                <a:cs typeface="+mn-cs"/>
              </a:rPr>
              <a:t>1</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srgbClr val="6A8759"/>
                </a:solidFill>
                <a:effectLst/>
                <a:uLnTx/>
                <a:uFillTx/>
                <a:latin typeface="Georgia"/>
                <a:ea typeface="+mn-ea"/>
                <a:cs typeface="+mn-cs"/>
              </a:rPr>
              <a:t>"Perl"</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(my_list)</a:t>
            </a:r>
          </a:p>
        </p:txBody>
      </p:sp>
      <p:sp>
        <p:nvSpPr>
          <p:cNvPr id="12" name="TextBox 11">
            <a:extLst>
              <a:ext uri="{FF2B5EF4-FFF2-40B4-BE49-F238E27FC236}">
                <a16:creationId xmlns:a16="http://schemas.microsoft.com/office/drawing/2014/main" id="{0CF73B9F-4746-BC47-A53C-20EA566D5C00}"/>
              </a:ext>
            </a:extLst>
          </p:cNvPr>
          <p:cNvSpPr txBox="1"/>
          <p:nvPr/>
        </p:nvSpPr>
        <p:spPr>
          <a:xfrm>
            <a:off x="2096036" y="1486992"/>
            <a:ext cx="62779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insert(index, value) </a:t>
            </a:r>
            <a:endParaRPr lang="vi-VN" sz="2200" kern="1200">
              <a:solidFill>
                <a:prstClr val="black"/>
              </a:solidFill>
              <a:latin typeface="Times" pitchFamily="2" charset="0"/>
              <a:ea typeface="+mn-ea"/>
              <a:cs typeface="+mn-cs"/>
            </a:endParaRPr>
          </a:p>
        </p:txBody>
      </p:sp>
      <p:pic>
        <p:nvPicPr>
          <p:cNvPr id="13" name="Picture 12">
            <a:extLst>
              <a:ext uri="{FF2B5EF4-FFF2-40B4-BE49-F238E27FC236}">
                <a16:creationId xmlns:a16="http://schemas.microsoft.com/office/drawing/2014/main" id="{1061FEF6-B15C-1A45-AF62-E32DABC4E8C6}"/>
              </a:ext>
            </a:extLst>
          </p:cNvPr>
          <p:cNvPicPr>
            <a:picLocks noChangeAspect="1"/>
          </p:cNvPicPr>
          <p:nvPr/>
        </p:nvPicPr>
        <p:blipFill>
          <a:blip r:embed="rId3"/>
          <a:stretch>
            <a:fillRect/>
          </a:stretch>
        </p:blipFill>
        <p:spPr>
          <a:xfrm>
            <a:off x="3467636" y="2730828"/>
            <a:ext cx="4743450" cy="295047"/>
          </a:xfrm>
          <a:prstGeom prst="rect">
            <a:avLst/>
          </a:prstGeom>
        </p:spPr>
      </p:pic>
      <p:sp>
        <p:nvSpPr>
          <p:cNvPr id="14" name="Oval 13">
            <a:extLst>
              <a:ext uri="{FF2B5EF4-FFF2-40B4-BE49-F238E27FC236}">
                <a16:creationId xmlns:a16="http://schemas.microsoft.com/office/drawing/2014/main" id="{C49741DB-496C-4440-BEE6-A02582FF4D5A}"/>
              </a:ext>
            </a:extLst>
          </p:cNvPr>
          <p:cNvSpPr/>
          <p:nvPr/>
        </p:nvSpPr>
        <p:spPr>
          <a:xfrm>
            <a:off x="4763036" y="2644875"/>
            <a:ext cx="1066800" cy="488345"/>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4C21E99C-4F21-4A42-BD55-789C626A50F2}"/>
              </a:ext>
            </a:extLst>
          </p:cNvPr>
          <p:cNvSpPr/>
          <p:nvPr/>
        </p:nvSpPr>
        <p:spPr>
          <a:xfrm>
            <a:off x="1533878" y="3765550"/>
            <a:ext cx="684014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my_list.append([</a:t>
            </a:r>
            <a:r>
              <a:rPr kumimoji="0" lang="en-US" sz="2400" b="0" i="0" u="none" strike="noStrike" kern="1200" cap="none" spc="0" normalizeH="0" baseline="0" noProof="0">
                <a:ln>
                  <a:noFill/>
                </a:ln>
                <a:solidFill>
                  <a:srgbClr val="6A8759"/>
                </a:solidFill>
                <a:effectLst/>
                <a:uLnTx/>
                <a:uFillTx/>
                <a:latin typeface="Georgia"/>
                <a:ea typeface="+mn-ea"/>
                <a:cs typeface="+mn-cs"/>
              </a:rPr>
              <a:t>"Perl"</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p:txBody>
      </p:sp>
      <p:sp>
        <p:nvSpPr>
          <p:cNvPr id="16" name="TextBox 15">
            <a:extLst>
              <a:ext uri="{FF2B5EF4-FFF2-40B4-BE49-F238E27FC236}">
                <a16:creationId xmlns:a16="http://schemas.microsoft.com/office/drawing/2014/main" id="{2F6B305B-9755-6341-98E1-9D1411A7C746}"/>
              </a:ext>
            </a:extLst>
          </p:cNvPr>
          <p:cNvSpPr txBox="1"/>
          <p:nvPr/>
        </p:nvSpPr>
        <p:spPr>
          <a:xfrm>
            <a:off x="1533878" y="3306877"/>
            <a:ext cx="6840140"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append(value) </a:t>
            </a:r>
            <a:endParaRPr lang="vi-VN" sz="2200" kern="1200">
              <a:solidFill>
                <a:prstClr val="black"/>
              </a:solidFill>
              <a:latin typeface="Times" pitchFamily="2" charset="0"/>
              <a:ea typeface="+mn-ea"/>
              <a:cs typeface="+mn-cs"/>
            </a:endParaRPr>
          </a:p>
        </p:txBody>
      </p:sp>
      <p:pic>
        <p:nvPicPr>
          <p:cNvPr id="17" name="Picture 16">
            <a:extLst>
              <a:ext uri="{FF2B5EF4-FFF2-40B4-BE49-F238E27FC236}">
                <a16:creationId xmlns:a16="http://schemas.microsoft.com/office/drawing/2014/main" id="{5B59FBDD-D49F-194D-B344-B00F7B59F032}"/>
              </a:ext>
            </a:extLst>
          </p:cNvPr>
          <p:cNvPicPr>
            <a:picLocks noChangeAspect="1"/>
          </p:cNvPicPr>
          <p:nvPr/>
        </p:nvPicPr>
        <p:blipFill>
          <a:blip r:embed="rId4"/>
          <a:stretch>
            <a:fillRect/>
          </a:stretch>
        </p:blipFill>
        <p:spPr>
          <a:xfrm>
            <a:off x="3630568" y="4589949"/>
            <a:ext cx="4743450" cy="315354"/>
          </a:xfrm>
          <a:prstGeom prst="rect">
            <a:avLst/>
          </a:prstGeom>
        </p:spPr>
      </p:pic>
      <p:cxnSp>
        <p:nvCxnSpPr>
          <p:cNvPr id="18" name="Straight Connector 17">
            <a:extLst>
              <a:ext uri="{FF2B5EF4-FFF2-40B4-BE49-F238E27FC236}">
                <a16:creationId xmlns:a16="http://schemas.microsoft.com/office/drawing/2014/main" id="{ADBF8868-BD8C-894D-B2D6-EC2EF5E44F32}"/>
              </a:ext>
            </a:extLst>
          </p:cNvPr>
          <p:cNvCxnSpPr>
            <a:cxnSpLocks/>
          </p:cNvCxnSpPr>
          <p:nvPr/>
        </p:nvCxnSpPr>
        <p:spPr>
          <a:xfrm>
            <a:off x="5982236" y="4907077"/>
            <a:ext cx="2391782" cy="0"/>
          </a:xfrm>
          <a:prstGeom prst="line">
            <a:avLst/>
          </a:prstGeom>
          <a:noFill/>
          <a:ln w="28575" cap="flat" cmpd="sng" algn="ctr">
            <a:solidFill>
              <a:srgbClr val="FF0000"/>
            </a:solidFill>
            <a:prstDash val="solid"/>
          </a:ln>
          <a:effectLst/>
        </p:spPr>
      </p:cxnSp>
    </p:spTree>
    <p:extLst>
      <p:ext uri="{BB962C8B-B14F-4D97-AF65-F5344CB8AC3E}">
        <p14:creationId xmlns:p14="http://schemas.microsoft.com/office/powerpoint/2010/main" val="196981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066110" y="1184362"/>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Thêm phần tử vào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41868" y="4008227"/>
            <a:ext cx="664845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B200B2"/>
                </a:solidFill>
                <a:effectLst/>
                <a:uLnTx/>
                <a:uFillTx/>
                <a:latin typeface="Georgia"/>
                <a:ea typeface="+mn-ea"/>
                <a:cs typeface="+mn-cs"/>
              </a:rPr>
              <a:t>__add__</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"Perl"</a:t>
            </a:r>
            <a:r>
              <a:rPr kumimoji="0" lang="en-US" sz="2400" b="0" i="0" u="none" strike="noStrike" kern="1200" cap="none" spc="0" normalizeH="0" baseline="0" noProof="0">
                <a:ln>
                  <a:noFill/>
                </a:ln>
                <a:solidFill>
                  <a:prstClr val="black"/>
                </a:solidFill>
                <a:effectLst/>
                <a:uLnTx/>
                <a:uFillTx/>
                <a:latin typeface="Georgia"/>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Georgia"/>
              <a:ea typeface="+mn-ea"/>
              <a:cs typeface="+mn-cs"/>
            </a:endParaRPr>
          </a:p>
        </p:txBody>
      </p:sp>
      <p:sp>
        <p:nvSpPr>
          <p:cNvPr id="12" name="TextBox 11">
            <a:extLst>
              <a:ext uri="{FF2B5EF4-FFF2-40B4-BE49-F238E27FC236}">
                <a16:creationId xmlns:a16="http://schemas.microsoft.com/office/drawing/2014/main" id="{0CF73B9F-4746-BC47-A53C-20EA566D5C00}"/>
              </a:ext>
            </a:extLst>
          </p:cNvPr>
          <p:cNvSpPr txBox="1"/>
          <p:nvPr/>
        </p:nvSpPr>
        <p:spPr>
          <a:xfrm>
            <a:off x="856226" y="3577340"/>
            <a:ext cx="7697024"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__add__(value) </a:t>
            </a:r>
            <a:endParaRPr lang="vi-VN" sz="2200" kern="1200">
              <a:solidFill>
                <a:prstClr val="black"/>
              </a:solidFill>
              <a:latin typeface="Times" pitchFamily="2" charset="0"/>
              <a:ea typeface="+mn-ea"/>
              <a:cs typeface="+mn-cs"/>
            </a:endParaRPr>
          </a:p>
        </p:txBody>
      </p:sp>
      <p:sp>
        <p:nvSpPr>
          <p:cNvPr id="13" name="Rectangle 12">
            <a:extLst>
              <a:ext uri="{FF2B5EF4-FFF2-40B4-BE49-F238E27FC236}">
                <a16:creationId xmlns:a16="http://schemas.microsoft.com/office/drawing/2014/main" id="{D516FA38-DF0A-B04E-B47F-2119F271D580}"/>
              </a:ext>
            </a:extLst>
          </p:cNvPr>
          <p:cNvSpPr/>
          <p:nvPr/>
        </p:nvSpPr>
        <p:spPr>
          <a:xfrm>
            <a:off x="1713110" y="2122098"/>
            <a:ext cx="684014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my_list.extend([</a:t>
            </a:r>
            <a:r>
              <a:rPr kumimoji="0" lang="en-US" sz="2400" b="0" i="0" u="none" strike="noStrike" kern="1200" cap="none" spc="0" normalizeH="0" baseline="0" noProof="0">
                <a:ln>
                  <a:noFill/>
                </a:ln>
                <a:solidFill>
                  <a:srgbClr val="6A8759"/>
                </a:solidFill>
                <a:effectLst/>
                <a:uLnTx/>
                <a:uFillTx/>
                <a:latin typeface="Georgia"/>
                <a:ea typeface="+mn-ea"/>
                <a:cs typeface="+mn-cs"/>
              </a:rPr>
              <a:t>"Perl"</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p:txBody>
      </p:sp>
      <p:sp>
        <p:nvSpPr>
          <p:cNvPr id="14" name="TextBox 13">
            <a:extLst>
              <a:ext uri="{FF2B5EF4-FFF2-40B4-BE49-F238E27FC236}">
                <a16:creationId xmlns:a16="http://schemas.microsoft.com/office/drawing/2014/main" id="{18055C44-7FBB-7845-9B26-BE21348DADCA}"/>
              </a:ext>
            </a:extLst>
          </p:cNvPr>
          <p:cNvSpPr txBox="1"/>
          <p:nvPr/>
        </p:nvSpPr>
        <p:spPr>
          <a:xfrm>
            <a:off x="827468" y="1663425"/>
            <a:ext cx="7772400"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extend(value) </a:t>
            </a:r>
            <a:endParaRPr lang="vi-VN" sz="2200" kern="1200">
              <a:solidFill>
                <a:prstClr val="black"/>
              </a:solidFill>
              <a:latin typeface="Times" pitchFamily="2" charset="0"/>
              <a:ea typeface="+mn-ea"/>
              <a:cs typeface="+mn-cs"/>
            </a:endParaRPr>
          </a:p>
        </p:txBody>
      </p:sp>
      <p:pic>
        <p:nvPicPr>
          <p:cNvPr id="15" name="Picture 14">
            <a:extLst>
              <a:ext uri="{FF2B5EF4-FFF2-40B4-BE49-F238E27FC236}">
                <a16:creationId xmlns:a16="http://schemas.microsoft.com/office/drawing/2014/main" id="{96516B88-8BC4-9C4E-A991-7903AA50F9F1}"/>
              </a:ext>
            </a:extLst>
          </p:cNvPr>
          <p:cNvPicPr>
            <a:picLocks noChangeAspect="1"/>
          </p:cNvPicPr>
          <p:nvPr/>
        </p:nvPicPr>
        <p:blipFill>
          <a:blip r:embed="rId3"/>
          <a:stretch>
            <a:fillRect/>
          </a:stretch>
        </p:blipFill>
        <p:spPr>
          <a:xfrm>
            <a:off x="3809800" y="2950548"/>
            <a:ext cx="4743450" cy="295679"/>
          </a:xfrm>
          <a:prstGeom prst="rect">
            <a:avLst/>
          </a:prstGeom>
        </p:spPr>
      </p:pic>
      <p:cxnSp>
        <p:nvCxnSpPr>
          <p:cNvPr id="16" name="Straight Connector 15">
            <a:extLst>
              <a:ext uri="{FF2B5EF4-FFF2-40B4-BE49-F238E27FC236}">
                <a16:creationId xmlns:a16="http://schemas.microsoft.com/office/drawing/2014/main" id="{BAF83484-AEAE-8447-B460-B3E5C92973F3}"/>
              </a:ext>
            </a:extLst>
          </p:cNvPr>
          <p:cNvCxnSpPr>
            <a:cxnSpLocks/>
          </p:cNvCxnSpPr>
          <p:nvPr/>
        </p:nvCxnSpPr>
        <p:spPr>
          <a:xfrm>
            <a:off x="6390068" y="3246227"/>
            <a:ext cx="2163182" cy="0"/>
          </a:xfrm>
          <a:prstGeom prst="line">
            <a:avLst/>
          </a:prstGeom>
          <a:noFill/>
          <a:ln w="28575" cap="flat" cmpd="sng" algn="ctr">
            <a:solidFill>
              <a:srgbClr val="FF0000"/>
            </a:solidFill>
            <a:prstDash val="solid"/>
          </a:ln>
          <a:effectLst/>
        </p:spPr>
      </p:cxnSp>
      <p:pic>
        <p:nvPicPr>
          <p:cNvPr id="17" name="Picture 16">
            <a:extLst>
              <a:ext uri="{FF2B5EF4-FFF2-40B4-BE49-F238E27FC236}">
                <a16:creationId xmlns:a16="http://schemas.microsoft.com/office/drawing/2014/main" id="{B6FF405C-5B3A-024E-9FDD-F8A419A3FD71}"/>
              </a:ext>
            </a:extLst>
          </p:cNvPr>
          <p:cNvPicPr>
            <a:picLocks noChangeAspect="1"/>
          </p:cNvPicPr>
          <p:nvPr/>
        </p:nvPicPr>
        <p:blipFill>
          <a:blip r:embed="rId4"/>
          <a:stretch>
            <a:fillRect/>
          </a:stretch>
        </p:blipFill>
        <p:spPr>
          <a:xfrm>
            <a:off x="2260889" y="4790654"/>
            <a:ext cx="5744582" cy="360573"/>
          </a:xfrm>
          <a:prstGeom prst="rect">
            <a:avLst/>
          </a:prstGeom>
        </p:spPr>
      </p:pic>
      <p:cxnSp>
        <p:nvCxnSpPr>
          <p:cNvPr id="18" name="Straight Connector 17">
            <a:extLst>
              <a:ext uri="{FF2B5EF4-FFF2-40B4-BE49-F238E27FC236}">
                <a16:creationId xmlns:a16="http://schemas.microsoft.com/office/drawing/2014/main" id="{89FD99B6-78F0-1547-A389-732D3D829D5F}"/>
              </a:ext>
            </a:extLst>
          </p:cNvPr>
          <p:cNvCxnSpPr>
            <a:cxnSpLocks/>
          </p:cNvCxnSpPr>
          <p:nvPr/>
        </p:nvCxnSpPr>
        <p:spPr>
          <a:xfrm>
            <a:off x="6991422" y="5151227"/>
            <a:ext cx="846446" cy="0"/>
          </a:xfrm>
          <a:prstGeom prst="line">
            <a:avLst/>
          </a:prstGeom>
          <a:noFill/>
          <a:ln w="28575" cap="flat" cmpd="sng" algn="ctr">
            <a:solidFill>
              <a:srgbClr val="FF0000"/>
            </a:solidFill>
            <a:prstDash val="solid"/>
          </a:ln>
          <a:effectLst/>
        </p:spPr>
      </p:cxnSp>
    </p:spTree>
    <p:extLst>
      <p:ext uri="{BB962C8B-B14F-4D97-AF65-F5344CB8AC3E}">
        <p14:creationId xmlns:p14="http://schemas.microsoft.com/office/powerpoint/2010/main" val="2398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223845" y="127269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Xóa phần tử khỏi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880553" y="1786757"/>
            <a:ext cx="7258050" cy="193899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my_list.pop()</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my_list.pop(</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p:txBody>
      </p:sp>
      <p:sp>
        <p:nvSpPr>
          <p:cNvPr id="12" name="TextBox 11">
            <a:extLst>
              <a:ext uri="{FF2B5EF4-FFF2-40B4-BE49-F238E27FC236}">
                <a16:creationId xmlns:a16="http://schemas.microsoft.com/office/drawing/2014/main" id="{0CF73B9F-4746-BC47-A53C-20EA566D5C00}"/>
              </a:ext>
            </a:extLst>
          </p:cNvPr>
          <p:cNvSpPr txBox="1"/>
          <p:nvPr/>
        </p:nvSpPr>
        <p:spPr>
          <a:xfrm>
            <a:off x="5070421" y="1328084"/>
            <a:ext cx="41443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pop(index) </a:t>
            </a:r>
            <a:endParaRPr lang="vi-VN" sz="2200" kern="1200">
              <a:solidFill>
                <a:prstClr val="black"/>
              </a:solidFill>
              <a:latin typeface="Times" pitchFamily="2" charset="0"/>
              <a:ea typeface="+mn-ea"/>
              <a:cs typeface="+mn-cs"/>
            </a:endParaRPr>
          </a:p>
        </p:txBody>
      </p:sp>
      <p:sp>
        <p:nvSpPr>
          <p:cNvPr id="13" name="TextBox 12">
            <a:extLst>
              <a:ext uri="{FF2B5EF4-FFF2-40B4-BE49-F238E27FC236}">
                <a16:creationId xmlns:a16="http://schemas.microsoft.com/office/drawing/2014/main" id="{2F6B305B-9755-6341-98E1-9D1411A7C746}"/>
              </a:ext>
            </a:extLst>
          </p:cNvPr>
          <p:cNvSpPr txBox="1"/>
          <p:nvPr/>
        </p:nvSpPr>
        <p:spPr>
          <a:xfrm>
            <a:off x="1594803" y="3818068"/>
            <a:ext cx="75733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remove(value): xóa phần tử tìm thấy đầu tiên trong List </a:t>
            </a:r>
            <a:endParaRPr lang="vi-VN" sz="2200" kern="1200">
              <a:solidFill>
                <a:prstClr val="black"/>
              </a:solidFill>
              <a:latin typeface="Times" pitchFamily="2" charset="0"/>
              <a:ea typeface="+mn-ea"/>
              <a:cs typeface="+mn-cs"/>
            </a:endParaRPr>
          </a:p>
        </p:txBody>
      </p:sp>
      <p:pic>
        <p:nvPicPr>
          <p:cNvPr id="14" name="Picture 13">
            <a:extLst>
              <a:ext uri="{FF2B5EF4-FFF2-40B4-BE49-F238E27FC236}">
                <a16:creationId xmlns:a16="http://schemas.microsoft.com/office/drawing/2014/main" id="{BCFE7A30-79C1-4745-AAF2-41639DC3B914}"/>
              </a:ext>
            </a:extLst>
          </p:cNvPr>
          <p:cNvPicPr>
            <a:picLocks noChangeAspect="1"/>
          </p:cNvPicPr>
          <p:nvPr/>
        </p:nvPicPr>
        <p:blipFill>
          <a:blip r:embed="rId3"/>
          <a:stretch>
            <a:fillRect/>
          </a:stretch>
        </p:blipFill>
        <p:spPr>
          <a:xfrm>
            <a:off x="4255453" y="2572555"/>
            <a:ext cx="4806950" cy="366561"/>
          </a:xfrm>
          <a:prstGeom prst="rect">
            <a:avLst/>
          </a:prstGeom>
        </p:spPr>
      </p:pic>
      <p:pic>
        <p:nvPicPr>
          <p:cNvPr id="15" name="Picture 14">
            <a:extLst>
              <a:ext uri="{FF2B5EF4-FFF2-40B4-BE49-F238E27FC236}">
                <a16:creationId xmlns:a16="http://schemas.microsoft.com/office/drawing/2014/main" id="{856AB139-AE49-6346-84E4-68ADCC5FBA38}"/>
              </a:ext>
            </a:extLst>
          </p:cNvPr>
          <p:cNvPicPr>
            <a:picLocks noChangeAspect="1"/>
          </p:cNvPicPr>
          <p:nvPr/>
        </p:nvPicPr>
        <p:blipFill>
          <a:blip r:embed="rId4"/>
          <a:stretch>
            <a:fillRect/>
          </a:stretch>
        </p:blipFill>
        <p:spPr>
          <a:xfrm>
            <a:off x="4255453" y="3258355"/>
            <a:ext cx="2978150" cy="383739"/>
          </a:xfrm>
          <a:prstGeom prst="rect">
            <a:avLst/>
          </a:prstGeom>
        </p:spPr>
      </p:pic>
      <p:sp>
        <p:nvSpPr>
          <p:cNvPr id="16" name="Rectangle 15">
            <a:extLst>
              <a:ext uri="{FF2B5EF4-FFF2-40B4-BE49-F238E27FC236}">
                <a16:creationId xmlns:a16="http://schemas.microsoft.com/office/drawing/2014/main" id="{27009740-484C-244D-BCCE-68219BAE7F68}"/>
              </a:ext>
            </a:extLst>
          </p:cNvPr>
          <p:cNvSpPr/>
          <p:nvPr/>
        </p:nvSpPr>
        <p:spPr>
          <a:xfrm>
            <a:off x="661353" y="4267826"/>
            <a:ext cx="847725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my_list.remove(</a:t>
            </a:r>
            <a:r>
              <a:rPr kumimoji="0" lang="en-US" sz="2400" b="0" i="0" u="none" strike="noStrike" kern="1200" cap="none" spc="0" normalizeH="0" baseline="0" noProof="0">
                <a:ln>
                  <a:noFill/>
                </a:ln>
                <a:solidFill>
                  <a:srgbClr val="6A8759"/>
                </a:solidFill>
                <a:effectLst/>
                <a:uLnTx/>
                <a:uFillTx/>
                <a:latin typeface="Georgia"/>
                <a:ea typeface="+mn-ea"/>
                <a:cs typeface="+mn-cs"/>
              </a:rPr>
              <a:t>'Angular'</a:t>
            </a:r>
            <a:r>
              <a:rPr kumimoji="0" lang="en-US" sz="2400" b="0" i="0" u="none" strike="noStrike" kern="1200" cap="none" spc="0" normalizeH="0" baseline="0" noProof="0">
                <a:ln>
                  <a:noFill/>
                </a:ln>
                <a:solidFill>
                  <a:prstClr val="black"/>
                </a:solidFill>
                <a:effectLst/>
                <a:uLnTx/>
                <a:uFillTx/>
                <a:latin typeface="Georgia"/>
                <a:ea typeface="+mn-ea"/>
                <a:cs typeface="+mn-cs"/>
              </a:rPr>
              <a:t>) </a:t>
            </a:r>
            <a:r>
              <a:rPr kumimoji="0" lang="en-US" sz="2400" b="0" i="0" u="none" strike="noStrike" kern="1200" cap="none" spc="0" normalizeH="0" baseline="0" noProof="0">
                <a:ln>
                  <a:noFill/>
                </a:ln>
                <a:solidFill>
                  <a:srgbClr val="808080"/>
                </a:solidFill>
                <a:effectLst/>
                <a:uLnTx/>
                <a:uFillTx/>
                <a:latin typeface="Georgia"/>
                <a:ea typeface="+mn-ea"/>
                <a:cs typeface="+mn-cs"/>
              </a:rPr>
              <a:t># del my_list[1]</a:t>
            </a:r>
            <a:br>
              <a:rPr kumimoji="0" lang="en-US" sz="2400" b="0" i="0" u="none" strike="noStrike" kern="1200" cap="none" spc="0" normalizeH="0" baseline="0" noProof="0">
                <a:ln>
                  <a:noFill/>
                </a:ln>
                <a:solidFill>
                  <a:srgbClr val="808080"/>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p:txBody>
      </p:sp>
      <p:pic>
        <p:nvPicPr>
          <p:cNvPr id="17" name="Picture 16">
            <a:extLst>
              <a:ext uri="{FF2B5EF4-FFF2-40B4-BE49-F238E27FC236}">
                <a16:creationId xmlns:a16="http://schemas.microsoft.com/office/drawing/2014/main" id="{D734045C-DE09-4042-8A8C-E4EA56B064EF}"/>
              </a:ext>
            </a:extLst>
          </p:cNvPr>
          <p:cNvPicPr>
            <a:picLocks noChangeAspect="1"/>
          </p:cNvPicPr>
          <p:nvPr/>
        </p:nvPicPr>
        <p:blipFill>
          <a:blip r:embed="rId5"/>
          <a:stretch>
            <a:fillRect/>
          </a:stretch>
        </p:blipFill>
        <p:spPr>
          <a:xfrm>
            <a:off x="2814004" y="5073697"/>
            <a:ext cx="6324599" cy="394458"/>
          </a:xfrm>
          <a:prstGeom prst="rect">
            <a:avLst/>
          </a:prstGeom>
        </p:spPr>
      </p:pic>
      <p:sp>
        <p:nvSpPr>
          <p:cNvPr id="18" name="Can 17">
            <a:extLst>
              <a:ext uri="{FF2B5EF4-FFF2-40B4-BE49-F238E27FC236}">
                <a16:creationId xmlns:a16="http://schemas.microsoft.com/office/drawing/2014/main" id="{6332029E-7DC3-D04B-A27B-E9FAED59F567}"/>
              </a:ext>
            </a:extLst>
          </p:cNvPr>
          <p:cNvSpPr/>
          <p:nvPr/>
        </p:nvSpPr>
        <p:spPr>
          <a:xfrm>
            <a:off x="9442970" y="1560184"/>
            <a:ext cx="838200" cy="1698171"/>
          </a:xfrm>
          <a:prstGeom prst="can">
            <a:avLst/>
          </a:prstGeom>
          <a:solidFill>
            <a:srgbClr val="53548A"/>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19" name="Triangle 2">
            <a:extLst>
              <a:ext uri="{FF2B5EF4-FFF2-40B4-BE49-F238E27FC236}">
                <a16:creationId xmlns:a16="http://schemas.microsoft.com/office/drawing/2014/main" id="{5DDBA69F-F093-224F-B067-56158177D4D5}"/>
              </a:ext>
            </a:extLst>
          </p:cNvPr>
          <p:cNvSpPr/>
          <p:nvPr/>
        </p:nvSpPr>
        <p:spPr>
          <a:xfrm>
            <a:off x="9680524" y="1755534"/>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Triangle 21">
            <a:extLst>
              <a:ext uri="{FF2B5EF4-FFF2-40B4-BE49-F238E27FC236}">
                <a16:creationId xmlns:a16="http://schemas.microsoft.com/office/drawing/2014/main" id="{9E97854D-1345-6640-97A3-1FEAD24C7BFF}"/>
              </a:ext>
            </a:extLst>
          </p:cNvPr>
          <p:cNvSpPr/>
          <p:nvPr/>
        </p:nvSpPr>
        <p:spPr>
          <a:xfrm>
            <a:off x="9693747" y="2844247"/>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21" name="Triangle 22">
            <a:extLst>
              <a:ext uri="{FF2B5EF4-FFF2-40B4-BE49-F238E27FC236}">
                <a16:creationId xmlns:a16="http://schemas.microsoft.com/office/drawing/2014/main" id="{F8D85942-A662-E947-B94D-9583F41814DA}"/>
              </a:ext>
            </a:extLst>
          </p:cNvPr>
          <p:cNvSpPr/>
          <p:nvPr/>
        </p:nvSpPr>
        <p:spPr>
          <a:xfrm>
            <a:off x="9693747" y="2517533"/>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
        <p:nvSpPr>
          <p:cNvPr id="22" name="Triangle 23">
            <a:extLst>
              <a:ext uri="{FF2B5EF4-FFF2-40B4-BE49-F238E27FC236}">
                <a16:creationId xmlns:a16="http://schemas.microsoft.com/office/drawing/2014/main" id="{4A6EF484-4937-0244-BC4B-643618F5EA3F}"/>
              </a:ext>
            </a:extLst>
          </p:cNvPr>
          <p:cNvSpPr/>
          <p:nvPr/>
        </p:nvSpPr>
        <p:spPr>
          <a:xfrm>
            <a:off x="9693746" y="2168527"/>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325033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38174" y="1131622"/>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Đếm phần tử trên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2252132" y="1669487"/>
            <a:ext cx="4365593" cy="939168"/>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(my_list.count(</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sp>
        <p:nvSpPr>
          <p:cNvPr id="12" name="TextBox 11">
            <a:extLst>
              <a:ext uri="{FF2B5EF4-FFF2-40B4-BE49-F238E27FC236}">
                <a16:creationId xmlns:a16="http://schemas.microsoft.com/office/drawing/2014/main" id="{E09F5AC7-DEC7-4141-8012-DCE8AAA937C2}"/>
              </a:ext>
            </a:extLst>
          </p:cNvPr>
          <p:cNvSpPr txBox="1"/>
          <p:nvPr/>
        </p:nvSpPr>
        <p:spPr>
          <a:xfrm>
            <a:off x="728132" y="273628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Kiểm tra sự tồn tại của phần tử trên List</a:t>
            </a:r>
            <a:endParaRPr lang="vi-VN" sz="2400" kern="1200">
              <a:solidFill>
                <a:prstClr val="black"/>
              </a:solidFill>
              <a:latin typeface="Times" pitchFamily="2" charset="0"/>
              <a:ea typeface="+mn-ea"/>
              <a:cs typeface="+mn-cs"/>
            </a:endParaRPr>
          </a:p>
        </p:txBody>
      </p:sp>
      <p:pic>
        <p:nvPicPr>
          <p:cNvPr id="13" name="Picture 12">
            <a:extLst>
              <a:ext uri="{FF2B5EF4-FFF2-40B4-BE49-F238E27FC236}">
                <a16:creationId xmlns:a16="http://schemas.microsoft.com/office/drawing/2014/main" id="{4C06ADC5-9F66-DD40-B732-5B7761CABAFD}"/>
              </a:ext>
            </a:extLst>
          </p:cNvPr>
          <p:cNvPicPr>
            <a:picLocks noChangeAspect="1"/>
          </p:cNvPicPr>
          <p:nvPr/>
        </p:nvPicPr>
        <p:blipFill>
          <a:blip r:embed="rId3"/>
          <a:stretch>
            <a:fillRect/>
          </a:stretch>
        </p:blipFill>
        <p:spPr>
          <a:xfrm>
            <a:off x="5779525" y="2202298"/>
            <a:ext cx="381000" cy="397213"/>
          </a:xfrm>
          <a:prstGeom prst="rect">
            <a:avLst/>
          </a:prstGeom>
        </p:spPr>
      </p:pic>
      <p:sp>
        <p:nvSpPr>
          <p:cNvPr id="14" name="Rectangle 13">
            <a:extLst>
              <a:ext uri="{FF2B5EF4-FFF2-40B4-BE49-F238E27FC236}">
                <a16:creationId xmlns:a16="http://schemas.microsoft.com/office/drawing/2014/main" id="{6F5ED9F5-6CEC-A347-B796-0E642BC2E949}"/>
              </a:ext>
            </a:extLst>
          </p:cNvPr>
          <p:cNvSpPr/>
          <p:nvPr/>
        </p:nvSpPr>
        <p:spPr>
          <a:xfrm>
            <a:off x="1718732" y="3269687"/>
            <a:ext cx="541020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B200B2"/>
                </a:solidFill>
                <a:effectLst/>
                <a:uLnTx/>
                <a:uFillTx/>
                <a:latin typeface="Georgia"/>
                <a:ea typeface="+mn-ea"/>
                <a:cs typeface="+mn-cs"/>
              </a:rPr>
              <a:t>__contains__</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B200B2"/>
                </a:solidFill>
                <a:effectLst/>
                <a:uLnTx/>
                <a:uFillTx/>
                <a:latin typeface="Georgia"/>
                <a:ea typeface="+mn-ea"/>
                <a:cs typeface="+mn-cs"/>
              </a:rPr>
              <a:t>__contains__</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pic>
        <p:nvPicPr>
          <p:cNvPr id="15" name="Picture 14">
            <a:extLst>
              <a:ext uri="{FF2B5EF4-FFF2-40B4-BE49-F238E27FC236}">
                <a16:creationId xmlns:a16="http://schemas.microsoft.com/office/drawing/2014/main" id="{76BB2300-C4D3-9847-9D7E-FC23BFAA4B3B}"/>
              </a:ext>
            </a:extLst>
          </p:cNvPr>
          <p:cNvPicPr>
            <a:picLocks noChangeAspect="1"/>
          </p:cNvPicPr>
          <p:nvPr/>
        </p:nvPicPr>
        <p:blipFill>
          <a:blip r:embed="rId4"/>
          <a:stretch>
            <a:fillRect/>
          </a:stretch>
        </p:blipFill>
        <p:spPr>
          <a:xfrm>
            <a:off x="6285493" y="3742511"/>
            <a:ext cx="843439" cy="700483"/>
          </a:xfrm>
          <a:prstGeom prst="rect">
            <a:avLst/>
          </a:prstGeom>
        </p:spPr>
      </p:pic>
      <p:sp>
        <p:nvSpPr>
          <p:cNvPr id="16" name="Rectangle 15">
            <a:extLst>
              <a:ext uri="{FF2B5EF4-FFF2-40B4-BE49-F238E27FC236}">
                <a16:creationId xmlns:a16="http://schemas.microsoft.com/office/drawing/2014/main" id="{235B60E3-E6A1-4845-BB09-4400D9F07547}"/>
              </a:ext>
            </a:extLst>
          </p:cNvPr>
          <p:cNvSpPr/>
          <p:nvPr/>
        </p:nvSpPr>
        <p:spPr>
          <a:xfrm>
            <a:off x="1718732" y="4626345"/>
            <a:ext cx="541020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3 </a:t>
            </a:r>
            <a:r>
              <a:rPr kumimoji="0" lang="en-US" sz="2400" b="0" i="0" u="none" strike="noStrike" kern="1200" cap="none" spc="0" normalizeH="0" baseline="0" noProof="0">
                <a:ln>
                  <a:noFill/>
                </a:ln>
                <a:solidFill>
                  <a:srgbClr val="CC7832"/>
                </a:solidFill>
                <a:effectLst/>
                <a:uLnTx/>
                <a:uFillTx/>
                <a:latin typeface="Georgia"/>
                <a:ea typeface="+mn-ea"/>
                <a:cs typeface="+mn-cs"/>
              </a:rPr>
              <a:t>in </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8 </a:t>
            </a:r>
            <a:r>
              <a:rPr kumimoji="0" lang="en-US" sz="2400" b="0" i="0" u="none" strike="noStrike" kern="1200" cap="none" spc="0" normalizeH="0" baseline="0" noProof="0">
                <a:ln>
                  <a:noFill/>
                </a:ln>
                <a:solidFill>
                  <a:srgbClr val="CC7832"/>
                </a:solidFill>
                <a:effectLst/>
                <a:uLnTx/>
                <a:uFillTx/>
                <a:latin typeface="Georgia"/>
                <a:ea typeface="+mn-ea"/>
                <a:cs typeface="+mn-cs"/>
              </a:rPr>
              <a:t>in </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p>
        </p:txBody>
      </p:sp>
      <p:pic>
        <p:nvPicPr>
          <p:cNvPr id="17" name="Picture 16">
            <a:extLst>
              <a:ext uri="{FF2B5EF4-FFF2-40B4-BE49-F238E27FC236}">
                <a16:creationId xmlns:a16="http://schemas.microsoft.com/office/drawing/2014/main" id="{A97D6A32-7F7B-6449-937E-616DD14978C4}"/>
              </a:ext>
            </a:extLst>
          </p:cNvPr>
          <p:cNvPicPr>
            <a:picLocks noChangeAspect="1"/>
          </p:cNvPicPr>
          <p:nvPr/>
        </p:nvPicPr>
        <p:blipFill>
          <a:blip r:embed="rId5"/>
          <a:stretch>
            <a:fillRect/>
          </a:stretch>
        </p:blipFill>
        <p:spPr>
          <a:xfrm>
            <a:off x="4614332" y="5063675"/>
            <a:ext cx="843439" cy="701741"/>
          </a:xfrm>
          <a:prstGeom prst="rect">
            <a:avLst/>
          </a:prstGeom>
        </p:spPr>
      </p:pic>
    </p:spTree>
    <p:extLst>
      <p:ext uri="{BB962C8B-B14F-4D97-AF65-F5344CB8AC3E}">
        <p14:creationId xmlns:p14="http://schemas.microsoft.com/office/powerpoint/2010/main" val="180826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28132" y="1201971"/>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Sắp xếp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34097" y="1739836"/>
            <a:ext cx="6041993" cy="271196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1" i="0" u="none" strike="noStrike" kern="1200" cap="none" spc="0" normalizeH="0" baseline="0" noProof="0">
                <a:ln>
                  <a:noFill/>
                </a:ln>
                <a:solidFill>
                  <a:prstClr val="black"/>
                </a:solidFill>
                <a:effectLst/>
                <a:uLnTx/>
                <a:uFillTx/>
                <a:latin typeface="Georgia"/>
                <a:ea typeface="+mn-ea"/>
                <a:cs typeface="+mn-cs"/>
              </a:rPr>
              <a:t>sort()</a:t>
            </a:r>
            <a:br>
              <a:rPr kumimoji="0" lang="en-US" sz="2400" b="1"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my_list_2 =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6</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sorted_list = </a:t>
            </a:r>
            <a:r>
              <a:rPr kumimoji="0" lang="en-US" sz="2400" b="1" i="0" u="none" strike="noStrike" kern="1200" cap="none" spc="0" normalizeH="0" baseline="0" noProof="0">
                <a:ln>
                  <a:noFill/>
                </a:ln>
                <a:solidFill>
                  <a:srgbClr val="8888C6"/>
                </a:solidFill>
                <a:effectLst/>
                <a:uLnTx/>
                <a:uFillTx/>
                <a:latin typeface="Georgia"/>
                <a:ea typeface="+mn-ea"/>
                <a:cs typeface="+mn-cs"/>
              </a:rPr>
              <a:t>sorted</a:t>
            </a:r>
            <a:r>
              <a:rPr kumimoji="0" lang="en-US" sz="2400" b="0" i="0" u="none" strike="noStrike" kern="1200" cap="none" spc="0" normalizeH="0" baseline="0" noProof="0">
                <a:ln>
                  <a:noFill/>
                </a:ln>
                <a:solidFill>
                  <a:prstClr val="black"/>
                </a:solidFill>
                <a:effectLst/>
                <a:uLnTx/>
                <a:uFillTx/>
                <a:latin typeface="Georgia"/>
                <a:ea typeface="+mn-ea"/>
                <a:cs typeface="+mn-cs"/>
              </a:rPr>
              <a:t>(my_list_2)</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(sorted_list)</a:t>
            </a:r>
          </a:p>
        </p:txBody>
      </p:sp>
      <p:pic>
        <p:nvPicPr>
          <p:cNvPr id="12" name="Picture 11">
            <a:extLst>
              <a:ext uri="{FF2B5EF4-FFF2-40B4-BE49-F238E27FC236}">
                <a16:creationId xmlns:a16="http://schemas.microsoft.com/office/drawing/2014/main" id="{4637F01D-4045-5441-B94E-93CC80276841}"/>
              </a:ext>
            </a:extLst>
          </p:cNvPr>
          <p:cNvPicPr>
            <a:picLocks noChangeAspect="1"/>
          </p:cNvPicPr>
          <p:nvPr/>
        </p:nvPicPr>
        <p:blipFill>
          <a:blip r:embed="rId3"/>
          <a:stretch>
            <a:fillRect/>
          </a:stretch>
        </p:blipFill>
        <p:spPr>
          <a:xfrm>
            <a:off x="4161822" y="2730436"/>
            <a:ext cx="2804668" cy="349543"/>
          </a:xfrm>
          <a:prstGeom prst="rect">
            <a:avLst/>
          </a:prstGeom>
        </p:spPr>
      </p:pic>
      <p:pic>
        <p:nvPicPr>
          <p:cNvPr id="13" name="Picture 12">
            <a:extLst>
              <a:ext uri="{FF2B5EF4-FFF2-40B4-BE49-F238E27FC236}">
                <a16:creationId xmlns:a16="http://schemas.microsoft.com/office/drawing/2014/main" id="{C1E8C74F-6E72-DE44-92E3-8DD9774BD648}"/>
              </a:ext>
            </a:extLst>
          </p:cNvPr>
          <p:cNvPicPr>
            <a:picLocks noChangeAspect="1"/>
          </p:cNvPicPr>
          <p:nvPr/>
        </p:nvPicPr>
        <p:blipFill>
          <a:blip r:embed="rId4"/>
          <a:stretch>
            <a:fillRect/>
          </a:stretch>
        </p:blipFill>
        <p:spPr>
          <a:xfrm>
            <a:off x="4223290" y="4025836"/>
            <a:ext cx="2652268" cy="367719"/>
          </a:xfrm>
          <a:prstGeom prst="rect">
            <a:avLst/>
          </a:prstGeom>
        </p:spPr>
      </p:pic>
    </p:spTree>
    <p:extLst>
      <p:ext uri="{BB962C8B-B14F-4D97-AF65-F5344CB8AC3E}">
        <p14:creationId xmlns:p14="http://schemas.microsoft.com/office/powerpoint/2010/main" val="15410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975957" y="1042458"/>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Đảo ngược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81922" y="1494152"/>
            <a:ext cx="6041993" cy="315515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my_list.sort()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my_list.reverse()</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my_list_2 = [</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6</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my_list_2.sort(</a:t>
            </a:r>
            <a:r>
              <a:rPr kumimoji="0" lang="en-US" sz="2400" b="0" i="0" u="none" strike="noStrike" kern="1200" cap="none" spc="0" normalizeH="0" baseline="0" noProof="0">
                <a:ln>
                  <a:noFill/>
                </a:ln>
                <a:solidFill>
                  <a:srgbClr val="AA4926"/>
                </a:solidFill>
                <a:effectLst/>
                <a:uLnTx/>
                <a:uFillTx/>
                <a:latin typeface="Georgia"/>
                <a:ea typeface="+mn-ea"/>
                <a:cs typeface="+mn-cs"/>
              </a:rPr>
              <a:t>reverse</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True</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(my_list_2)</a:t>
            </a:r>
          </a:p>
        </p:txBody>
      </p:sp>
      <p:pic>
        <p:nvPicPr>
          <p:cNvPr id="12" name="Picture 11">
            <a:extLst>
              <a:ext uri="{FF2B5EF4-FFF2-40B4-BE49-F238E27FC236}">
                <a16:creationId xmlns:a16="http://schemas.microsoft.com/office/drawing/2014/main" id="{B8840FA2-EC01-C64E-A8D6-CD8D50F837B2}"/>
              </a:ext>
            </a:extLst>
          </p:cNvPr>
          <p:cNvPicPr>
            <a:picLocks noChangeAspect="1"/>
          </p:cNvPicPr>
          <p:nvPr/>
        </p:nvPicPr>
        <p:blipFill>
          <a:blip r:embed="rId3"/>
          <a:stretch>
            <a:fillRect/>
          </a:stretch>
        </p:blipFill>
        <p:spPr>
          <a:xfrm>
            <a:off x="4337765" y="2885141"/>
            <a:ext cx="3181350" cy="404752"/>
          </a:xfrm>
          <a:prstGeom prst="rect">
            <a:avLst/>
          </a:prstGeom>
        </p:spPr>
      </p:pic>
      <p:pic>
        <p:nvPicPr>
          <p:cNvPr id="13" name="Picture 12">
            <a:extLst>
              <a:ext uri="{FF2B5EF4-FFF2-40B4-BE49-F238E27FC236}">
                <a16:creationId xmlns:a16="http://schemas.microsoft.com/office/drawing/2014/main" id="{B838C71A-5B66-534E-A0D7-F11CCB9725A9}"/>
              </a:ext>
            </a:extLst>
          </p:cNvPr>
          <p:cNvPicPr>
            <a:picLocks noChangeAspect="1"/>
          </p:cNvPicPr>
          <p:nvPr/>
        </p:nvPicPr>
        <p:blipFill>
          <a:blip r:embed="rId4"/>
          <a:stretch>
            <a:fillRect/>
          </a:stretch>
        </p:blipFill>
        <p:spPr>
          <a:xfrm>
            <a:off x="4337765" y="4161152"/>
            <a:ext cx="3221496" cy="404752"/>
          </a:xfrm>
          <a:prstGeom prst="rect">
            <a:avLst/>
          </a:prstGeom>
        </p:spPr>
      </p:pic>
      <p:sp>
        <p:nvSpPr>
          <p:cNvPr id="14" name="Rectangle 13">
            <a:extLst>
              <a:ext uri="{FF2B5EF4-FFF2-40B4-BE49-F238E27FC236}">
                <a16:creationId xmlns:a16="http://schemas.microsoft.com/office/drawing/2014/main" id="{D266D1E2-B270-2F44-83E2-A7C8D3AE2FF1}"/>
              </a:ext>
            </a:extLst>
          </p:cNvPr>
          <p:cNvSpPr/>
          <p:nvPr/>
        </p:nvSpPr>
        <p:spPr>
          <a:xfrm>
            <a:off x="432515" y="4789623"/>
            <a:ext cx="860679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my_list = [</a:t>
            </a:r>
            <a:r>
              <a:rPr kumimoji="0" lang="en-US" sz="2400" b="0" i="0" u="none" strike="noStrike" kern="1200" cap="none" spc="0" normalizeH="0" baseline="0" noProof="0">
                <a:ln>
                  <a:noFill/>
                </a:ln>
                <a:solidFill>
                  <a:srgbClr val="6A8759"/>
                </a:solidFill>
                <a:effectLst/>
                <a:uLnTx/>
                <a:uFillTx/>
                <a:latin typeface="Georgia"/>
                <a:ea typeface="+mn-ea"/>
                <a:cs typeface="+mn-cs"/>
              </a:rPr>
              <a:t>'Python'</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'Perl'</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'Ruby'</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'Golang'</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'C#'</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'Java'</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A8759"/>
                </a:solidFill>
                <a:effectLst/>
                <a:uLnTx/>
                <a:uFillTx/>
                <a:latin typeface="Georgia"/>
                <a:ea typeface="+mn-ea"/>
                <a:cs typeface="+mn-cs"/>
              </a:rPr>
              <a:t>'Swift'</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(my_list[::-</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Georgia"/>
              <a:ea typeface="+mn-ea"/>
              <a:cs typeface="+mn-cs"/>
            </a:endParaRPr>
          </a:p>
        </p:txBody>
      </p:sp>
      <p:pic>
        <p:nvPicPr>
          <p:cNvPr id="15" name="Picture 14">
            <a:extLst>
              <a:ext uri="{FF2B5EF4-FFF2-40B4-BE49-F238E27FC236}">
                <a16:creationId xmlns:a16="http://schemas.microsoft.com/office/drawing/2014/main" id="{51258187-18AB-2841-8508-903B9792126E}"/>
              </a:ext>
            </a:extLst>
          </p:cNvPr>
          <p:cNvPicPr>
            <a:picLocks noChangeAspect="1"/>
          </p:cNvPicPr>
          <p:nvPr/>
        </p:nvPicPr>
        <p:blipFill>
          <a:blip r:embed="rId5"/>
          <a:stretch>
            <a:fillRect/>
          </a:stretch>
        </p:blipFill>
        <p:spPr>
          <a:xfrm>
            <a:off x="584915" y="5608952"/>
            <a:ext cx="8382000" cy="308686"/>
          </a:xfrm>
          <a:prstGeom prst="rect">
            <a:avLst/>
          </a:prstGeom>
        </p:spPr>
      </p:pic>
    </p:spTree>
    <p:extLst>
      <p:ext uri="{BB962C8B-B14F-4D97-AF65-F5344CB8AC3E}">
        <p14:creationId xmlns:p14="http://schemas.microsoft.com/office/powerpoint/2010/main" val="300837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0. Ôn tập: Hàm, mảng, Class trong Python</a:t>
            </a:r>
          </a:p>
          <a:p>
            <a:pPr algn="just">
              <a:buFont typeface="Wingdings" panose="05000000000000000000" pitchFamily="2" charset="2"/>
              <a:buChar char="v"/>
            </a:pPr>
            <a:r>
              <a:rPr lang="en-US" sz="2800">
                <a:latin typeface="Cambria" panose="02040503050406030204" pitchFamily="18" charset="0"/>
              </a:rPr>
              <a:t>1. Tổng quan về máy học</a:t>
            </a:r>
          </a:p>
          <a:p>
            <a:pPr algn="just">
              <a:buFont typeface="Wingdings" panose="05000000000000000000" pitchFamily="2" charset="2"/>
              <a:buChar char="v"/>
            </a:pPr>
            <a:r>
              <a:rPr lang="en-US" sz="2800">
                <a:latin typeface="Cambria" panose="02040503050406030204" pitchFamily="18" charset="0"/>
              </a:rPr>
              <a:t>1.1. Trí tuệ nhân tạo và máy học</a:t>
            </a:r>
          </a:p>
          <a:p>
            <a:pPr algn="just">
              <a:buFont typeface="Wingdings" panose="05000000000000000000" pitchFamily="2" charset="2"/>
              <a:buChar char="v"/>
            </a:pPr>
            <a:r>
              <a:rPr lang="en-US" sz="2800">
                <a:latin typeface="Cambria" panose="02040503050406030204" pitchFamily="18" charset="0"/>
              </a:rPr>
              <a:t>1.2. Phân loại chức năng nhiệm vụ của máy học</a:t>
            </a:r>
          </a:p>
          <a:p>
            <a:pPr algn="just">
              <a:buFont typeface="Wingdings" panose="05000000000000000000" pitchFamily="2" charset="2"/>
              <a:buChar char="v"/>
            </a:pPr>
            <a:r>
              <a:rPr lang="en-US" sz="2800">
                <a:latin typeface="Cambria" panose="02040503050406030204" pitchFamily="18" charset="0"/>
              </a:rPr>
              <a:t>1.2.1.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596030" y="1111819"/>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Chuyển đổi string </a:t>
            </a:r>
            <a:r>
              <a:rPr lang="vi-VN" sz="2400" b="1" kern="1200">
                <a:solidFill>
                  <a:prstClr val="black"/>
                </a:solidFill>
                <a:latin typeface="Times" pitchFamily="2" charset="0"/>
                <a:ea typeface="+mn-ea"/>
                <a:cs typeface="+mn-cs"/>
                <a:sym typeface="Wingdings" pitchFamily="2" charset="2"/>
              </a:rPr>
              <a:t>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401995" y="1649684"/>
            <a:ext cx="6041993" cy="271196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s1 = </a:t>
            </a:r>
            <a:r>
              <a:rPr kumimoji="0" lang="en-US" sz="2400" b="0" i="0" u="none" strike="noStrike" kern="1200" cap="none" spc="0" normalizeH="0" baseline="0" noProof="0">
                <a:ln>
                  <a:noFill/>
                </a:ln>
                <a:solidFill>
                  <a:srgbClr val="6A8759"/>
                </a:solidFill>
                <a:effectLst/>
                <a:uLnTx/>
                <a:uFillTx/>
                <a:latin typeface="Georgia"/>
                <a:ea typeface="+mn-ea"/>
                <a:cs typeface="+mn-cs"/>
              </a:rPr>
              <a:t>'madam'</a:t>
            </a:r>
            <a:br>
              <a:rPr kumimoji="0" lang="en-US" sz="2400" b="0" i="0" u="none" strike="noStrike" kern="1200" cap="none" spc="0" normalizeH="0" baseline="0" noProof="0">
                <a:ln>
                  <a:noFill/>
                </a:ln>
                <a:solidFill>
                  <a:srgbClr val="6A8759"/>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f"s1: </a:t>
            </a:r>
            <a:r>
              <a:rPr kumimoji="0" lang="en-US" sz="2400" b="0" i="0" u="none" strike="noStrike" kern="1200" cap="none" spc="0" normalizeH="0" baseline="0" noProof="0">
                <a:ln>
                  <a:noFill/>
                </a:ln>
                <a:solidFill>
                  <a:srgbClr val="CC7832"/>
                </a:solidFill>
                <a:effectLst/>
                <a:uLnTx/>
                <a:uFillTx/>
                <a:latin typeface="Georgia"/>
                <a:ea typeface="+mn-ea"/>
                <a:cs typeface="+mn-cs"/>
              </a:rPr>
              <a:t>{</a:t>
            </a:r>
            <a:r>
              <a:rPr kumimoji="0" lang="en-US" sz="2400" b="0" i="0" u="none" strike="noStrike" kern="1200" cap="none" spc="0" normalizeH="0" baseline="0" noProof="0">
                <a:ln>
                  <a:noFill/>
                </a:ln>
                <a:solidFill>
                  <a:prstClr val="black"/>
                </a:solidFill>
                <a:effectLst/>
                <a:uLnTx/>
                <a:uFillTx/>
                <a:latin typeface="Georgia"/>
                <a:ea typeface="+mn-ea"/>
                <a:cs typeface="+mn-cs"/>
              </a:rPr>
              <a:t>s1</a:t>
            </a:r>
            <a:r>
              <a:rPr kumimoji="0" lang="en-US" sz="2400" b="0" i="0" u="none" strike="noStrike" kern="1200" cap="none" spc="0" normalizeH="0" baseline="0" noProof="0">
                <a:ln>
                  <a:noFill/>
                </a:ln>
                <a:solidFill>
                  <a:srgbClr val="CC7832"/>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s_list = </a:t>
            </a:r>
            <a:r>
              <a:rPr kumimoji="0" lang="en-US" sz="2400" b="0" i="0" u="none" strike="noStrike" kern="1200" cap="none" spc="0" normalizeH="0" baseline="0" noProof="0">
                <a:ln>
                  <a:noFill/>
                </a:ln>
                <a:solidFill>
                  <a:srgbClr val="8888C6"/>
                </a:solidFill>
                <a:effectLst/>
                <a:uLnTx/>
                <a:uFillTx/>
                <a:latin typeface="Georgia"/>
                <a:ea typeface="+mn-ea"/>
                <a:cs typeface="+mn-cs"/>
              </a:rPr>
              <a:t>list</a:t>
            </a:r>
            <a:r>
              <a:rPr kumimoji="0" lang="en-US" sz="2400" b="0" i="0" u="none" strike="noStrike" kern="1200" cap="none" spc="0" normalizeH="0" baseline="0" noProof="0">
                <a:ln>
                  <a:noFill/>
                </a:ln>
                <a:solidFill>
                  <a:prstClr val="black"/>
                </a:solidFill>
                <a:effectLst/>
                <a:uLnTx/>
                <a:uFillTx/>
                <a:latin typeface="Georgia"/>
                <a:ea typeface="+mn-ea"/>
                <a:cs typeface="+mn-cs"/>
              </a:rPr>
              <a:t>(s1)</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(s_list)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s2 = </a:t>
            </a:r>
            <a:r>
              <a:rPr kumimoji="0" lang="en-US" sz="2400" b="0" i="0" u="none" strike="noStrike" kern="1200" cap="none" spc="0" normalizeH="0" baseline="0" noProof="0">
                <a:ln>
                  <a:noFill/>
                </a:ln>
                <a:solidFill>
                  <a:srgbClr val="6A8759"/>
                </a:solidFill>
                <a:effectLst/>
                <a:uLnTx/>
                <a:uFillTx/>
                <a:latin typeface="Georgia"/>
                <a:ea typeface="+mn-ea"/>
                <a:cs typeface="+mn-cs"/>
              </a:rPr>
              <a:t>''</a:t>
            </a:r>
            <a:r>
              <a:rPr kumimoji="0" lang="en-US" sz="2400" b="0" i="0" u="none" strike="noStrike" kern="1200" cap="none" spc="0" normalizeH="0" baseline="0" noProof="0">
                <a:ln>
                  <a:noFill/>
                </a:ln>
                <a:solidFill>
                  <a:prstClr val="black"/>
                </a:solidFill>
                <a:effectLst/>
                <a:uLnTx/>
                <a:uFillTx/>
                <a:latin typeface="Georgia"/>
                <a:ea typeface="+mn-ea"/>
                <a:cs typeface="+mn-cs"/>
              </a:rPr>
              <a:t>.join(s_list)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A8759"/>
                </a:solidFill>
                <a:effectLst/>
                <a:uLnTx/>
                <a:uFillTx/>
                <a:latin typeface="Georgia"/>
                <a:ea typeface="+mn-ea"/>
                <a:cs typeface="+mn-cs"/>
              </a:rPr>
              <a:t>"s2: {0}"</a:t>
            </a:r>
            <a:r>
              <a:rPr kumimoji="0" lang="en-US" sz="2400" b="0" i="0" u="none" strike="noStrike" kern="1200" cap="none" spc="0" normalizeH="0" baseline="0" noProof="0">
                <a:ln>
                  <a:noFill/>
                </a:ln>
                <a:solidFill>
                  <a:prstClr val="black"/>
                </a:solidFill>
                <a:effectLst/>
                <a:uLnTx/>
                <a:uFillTx/>
                <a:latin typeface="Georgia"/>
                <a:ea typeface="+mn-ea"/>
                <a:cs typeface="+mn-cs"/>
              </a:rPr>
              <a:t>.format(s2))</a:t>
            </a:r>
          </a:p>
        </p:txBody>
      </p:sp>
      <p:pic>
        <p:nvPicPr>
          <p:cNvPr id="12" name="Picture 11">
            <a:extLst>
              <a:ext uri="{FF2B5EF4-FFF2-40B4-BE49-F238E27FC236}">
                <a16:creationId xmlns:a16="http://schemas.microsoft.com/office/drawing/2014/main" id="{81998EF1-5C56-AC42-8CCC-B970DA849590}"/>
              </a:ext>
            </a:extLst>
          </p:cNvPr>
          <p:cNvPicPr>
            <a:picLocks noChangeAspect="1"/>
          </p:cNvPicPr>
          <p:nvPr/>
        </p:nvPicPr>
        <p:blipFill>
          <a:blip r:embed="rId3"/>
          <a:stretch>
            <a:fillRect/>
          </a:stretch>
        </p:blipFill>
        <p:spPr>
          <a:xfrm>
            <a:off x="3938788" y="2183084"/>
            <a:ext cx="1600200" cy="361584"/>
          </a:xfrm>
          <a:prstGeom prst="rect">
            <a:avLst/>
          </a:prstGeom>
        </p:spPr>
      </p:pic>
      <p:pic>
        <p:nvPicPr>
          <p:cNvPr id="13" name="Picture 12">
            <a:extLst>
              <a:ext uri="{FF2B5EF4-FFF2-40B4-BE49-F238E27FC236}">
                <a16:creationId xmlns:a16="http://schemas.microsoft.com/office/drawing/2014/main" id="{7C18397A-B269-C241-BAB6-EED5B814C043}"/>
              </a:ext>
            </a:extLst>
          </p:cNvPr>
          <p:cNvPicPr>
            <a:picLocks noChangeAspect="1"/>
          </p:cNvPicPr>
          <p:nvPr/>
        </p:nvPicPr>
        <p:blipFill>
          <a:blip r:embed="rId4"/>
          <a:stretch>
            <a:fillRect/>
          </a:stretch>
        </p:blipFill>
        <p:spPr>
          <a:xfrm>
            <a:off x="5310388" y="3935684"/>
            <a:ext cx="1600200" cy="351263"/>
          </a:xfrm>
          <a:prstGeom prst="rect">
            <a:avLst/>
          </a:prstGeom>
        </p:spPr>
      </p:pic>
      <p:pic>
        <p:nvPicPr>
          <p:cNvPr id="14" name="Picture 13">
            <a:extLst>
              <a:ext uri="{FF2B5EF4-FFF2-40B4-BE49-F238E27FC236}">
                <a16:creationId xmlns:a16="http://schemas.microsoft.com/office/drawing/2014/main" id="{BC1E4864-99F1-984B-ACB9-8D8482A47EDF}"/>
              </a:ext>
            </a:extLst>
          </p:cNvPr>
          <p:cNvPicPr>
            <a:picLocks noChangeAspect="1"/>
          </p:cNvPicPr>
          <p:nvPr/>
        </p:nvPicPr>
        <p:blipFill>
          <a:blip r:embed="rId5"/>
          <a:stretch>
            <a:fillRect/>
          </a:stretch>
        </p:blipFill>
        <p:spPr>
          <a:xfrm>
            <a:off x="3449838" y="3078068"/>
            <a:ext cx="3765550" cy="338554"/>
          </a:xfrm>
          <a:prstGeom prst="rect">
            <a:avLst/>
          </a:prstGeom>
        </p:spPr>
      </p:pic>
    </p:spTree>
    <p:extLst>
      <p:ext uri="{BB962C8B-B14F-4D97-AF65-F5344CB8AC3E}">
        <p14:creationId xmlns:p14="http://schemas.microsoft.com/office/powerpoint/2010/main" val="361401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28132" y="1107411"/>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Tạo list đa chiều (ma trận)</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34097" y="1625473"/>
            <a:ext cx="6651593" cy="226876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matrix = [[</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3</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4</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5</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6</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prstClr val="black"/>
                </a:solidFill>
                <a:effectLst/>
                <a:uLnTx/>
                <a:uFillTx/>
                <a:latin typeface="Georgia"/>
                <a:ea typeface="+mn-ea"/>
                <a:cs typeface="+mn-cs"/>
              </a:rPr>
              <a:t>[</a:t>
            </a:r>
            <a:r>
              <a:rPr kumimoji="0" lang="en-US" sz="2400" b="0" i="0" u="none" strike="noStrike" kern="1200" cap="none" spc="0" normalizeH="0" baseline="0" noProof="0">
                <a:ln>
                  <a:noFill/>
                </a:ln>
                <a:solidFill>
                  <a:srgbClr val="6897BB"/>
                </a:solidFill>
                <a:effectLst/>
                <a:uLnTx/>
                <a:uFillTx/>
                <a:latin typeface="Georgia"/>
                <a:ea typeface="+mn-ea"/>
                <a:cs typeface="+mn-cs"/>
              </a:rPr>
              <a:t>7</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8</a:t>
            </a:r>
            <a:r>
              <a:rPr kumimoji="0" lang="en-US" sz="2400" b="0" i="0" u="none" strike="noStrike" kern="1200" cap="none" spc="0" normalizeH="0" baseline="0" noProof="0">
                <a:ln>
                  <a:noFill/>
                </a:ln>
                <a:solidFill>
                  <a:srgbClr val="CC7832"/>
                </a:solidFill>
                <a:effectLst/>
                <a:uLnTx/>
                <a:uFillTx/>
                <a:latin typeface="Georgia"/>
                <a:ea typeface="+mn-ea"/>
                <a:cs typeface="+mn-cs"/>
              </a:rPr>
              <a:t>, </a:t>
            </a:r>
            <a:r>
              <a:rPr kumimoji="0" lang="en-US" sz="2400" b="0" i="0" u="none" strike="noStrike" kern="1200" cap="none" spc="0" normalizeH="0" baseline="0" noProof="0">
                <a:ln>
                  <a:noFill/>
                </a:ln>
                <a:solidFill>
                  <a:srgbClr val="6897BB"/>
                </a:solidFill>
                <a:effectLst/>
                <a:uLnTx/>
                <a:uFillTx/>
                <a:latin typeface="Georgia"/>
                <a:ea typeface="+mn-ea"/>
                <a:cs typeface="+mn-cs"/>
              </a:rPr>
              <a:t>9</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(matrix)</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(matrix[</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(matrix[</a:t>
            </a:r>
            <a:r>
              <a:rPr kumimoji="0" lang="en-US" sz="2400" b="0" i="0" u="none" strike="noStrike" kern="1200" cap="none" spc="0" normalizeH="0" baseline="0" noProof="0">
                <a:ln>
                  <a:noFill/>
                </a:ln>
                <a:solidFill>
                  <a:srgbClr val="6897BB"/>
                </a:solidFill>
                <a:effectLst/>
                <a:uLnTx/>
                <a:uFillTx/>
                <a:latin typeface="Georgia"/>
                <a:ea typeface="+mn-ea"/>
                <a:cs typeface="+mn-cs"/>
              </a:rPr>
              <a:t>1</a:t>
            </a:r>
            <a:r>
              <a:rPr kumimoji="0" lang="en-US" sz="2400" b="0" i="0" u="none" strike="noStrike" kern="1200" cap="none" spc="0" normalizeH="0" baseline="0" noProof="0">
                <a:ln>
                  <a:noFill/>
                </a:ln>
                <a:solidFill>
                  <a:prstClr val="black"/>
                </a:solidFill>
                <a:effectLst/>
                <a:uLnTx/>
                <a:uFillTx/>
                <a:latin typeface="Georgia"/>
                <a:ea typeface="+mn-ea"/>
                <a:cs typeface="+mn-cs"/>
              </a:rPr>
              <a:t>])</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(matrix[</a:t>
            </a:r>
            <a:r>
              <a:rPr kumimoji="0" lang="en-US" sz="2400" b="0" i="0" u="none" strike="noStrike" kern="1200" cap="none" spc="0" normalizeH="0" baseline="0" noProof="0">
                <a:ln>
                  <a:noFill/>
                </a:ln>
                <a:solidFill>
                  <a:srgbClr val="6897BB"/>
                </a:solidFill>
                <a:effectLst/>
                <a:uLnTx/>
                <a:uFillTx/>
                <a:latin typeface="Georgia"/>
                <a:ea typeface="+mn-ea"/>
                <a:cs typeface="+mn-cs"/>
              </a:rPr>
              <a:t>2</a:t>
            </a:r>
            <a:r>
              <a:rPr kumimoji="0" lang="en-US" sz="2400" b="0" i="0" u="none" strike="noStrike" kern="1200" cap="none" spc="0" normalizeH="0" baseline="0" noProof="0">
                <a:ln>
                  <a:noFill/>
                </a:ln>
                <a:solidFill>
                  <a:prstClr val="black"/>
                </a:solidFill>
                <a:effectLst/>
                <a:uLnTx/>
                <a:uFillTx/>
                <a:latin typeface="Georgia"/>
                <a:ea typeface="+mn-ea"/>
                <a:cs typeface="+mn-cs"/>
              </a:rPr>
              <a:t>])</a:t>
            </a:r>
          </a:p>
        </p:txBody>
      </p:sp>
      <p:pic>
        <p:nvPicPr>
          <p:cNvPr id="12" name="Picture 11">
            <a:extLst>
              <a:ext uri="{FF2B5EF4-FFF2-40B4-BE49-F238E27FC236}">
                <a16:creationId xmlns:a16="http://schemas.microsoft.com/office/drawing/2014/main" id="{E9125DBB-2C5C-7A4A-96BE-4BBF4BCB316C}"/>
              </a:ext>
            </a:extLst>
          </p:cNvPr>
          <p:cNvPicPr>
            <a:picLocks noChangeAspect="1"/>
          </p:cNvPicPr>
          <p:nvPr/>
        </p:nvPicPr>
        <p:blipFill>
          <a:blip r:embed="rId3"/>
          <a:stretch>
            <a:fillRect/>
          </a:stretch>
        </p:blipFill>
        <p:spPr>
          <a:xfrm>
            <a:off x="3588283" y="2158873"/>
            <a:ext cx="4521207" cy="304800"/>
          </a:xfrm>
          <a:prstGeom prst="rect">
            <a:avLst/>
          </a:prstGeom>
        </p:spPr>
      </p:pic>
      <p:pic>
        <p:nvPicPr>
          <p:cNvPr id="13" name="Picture 12">
            <a:extLst>
              <a:ext uri="{FF2B5EF4-FFF2-40B4-BE49-F238E27FC236}">
                <a16:creationId xmlns:a16="http://schemas.microsoft.com/office/drawing/2014/main" id="{04C4B091-EB85-9F4E-A945-1E3D1EB3B812}"/>
              </a:ext>
            </a:extLst>
          </p:cNvPr>
          <p:cNvPicPr>
            <a:picLocks noChangeAspect="1"/>
          </p:cNvPicPr>
          <p:nvPr/>
        </p:nvPicPr>
        <p:blipFill>
          <a:blip r:embed="rId4"/>
          <a:stretch>
            <a:fillRect/>
          </a:stretch>
        </p:blipFill>
        <p:spPr>
          <a:xfrm>
            <a:off x="3990273" y="2616073"/>
            <a:ext cx="1528417" cy="1219200"/>
          </a:xfrm>
          <a:prstGeom prst="rect">
            <a:avLst/>
          </a:prstGeom>
        </p:spPr>
      </p:pic>
      <p:sp>
        <p:nvSpPr>
          <p:cNvPr id="14" name="Rectangle 13">
            <a:extLst>
              <a:ext uri="{FF2B5EF4-FFF2-40B4-BE49-F238E27FC236}">
                <a16:creationId xmlns:a16="http://schemas.microsoft.com/office/drawing/2014/main" id="{AC220117-617C-DA4D-9439-BBFAC1909413}"/>
              </a:ext>
            </a:extLst>
          </p:cNvPr>
          <p:cNvSpPr/>
          <p:nvPr/>
        </p:nvSpPr>
        <p:spPr>
          <a:xfrm>
            <a:off x="1534096" y="4007476"/>
            <a:ext cx="6651593" cy="193899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eorgia"/>
                <a:ea typeface="+mn-ea"/>
                <a:cs typeface="+mn-cs"/>
              </a:rPr>
              <a:t>row = </a:t>
            </a:r>
            <a:r>
              <a:rPr kumimoji="0" lang="en-US" sz="2400" b="0" i="0" u="none" strike="noStrike" kern="1200" cap="none" spc="0" normalizeH="0" baseline="0" noProof="0">
                <a:ln>
                  <a:noFill/>
                </a:ln>
                <a:solidFill>
                  <a:srgbClr val="6897BB"/>
                </a:solidFill>
                <a:effectLst/>
                <a:uLnTx/>
                <a:uFillTx/>
                <a:latin typeface="Georgia"/>
                <a:ea typeface="+mn-ea"/>
                <a:cs typeface="+mn-cs"/>
              </a:rPr>
              <a:t>3</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col = </a:t>
            </a:r>
            <a:r>
              <a:rPr kumimoji="0" lang="en-US" sz="2400" b="0" i="0" u="none" strike="noStrike" kern="1200" cap="none" spc="0" normalizeH="0" baseline="0" noProof="0">
                <a:ln>
                  <a:noFill/>
                </a:ln>
                <a:solidFill>
                  <a:srgbClr val="6897BB"/>
                </a:solidFill>
                <a:effectLst/>
                <a:uLnTx/>
                <a:uFillTx/>
                <a:latin typeface="Georgia"/>
                <a:ea typeface="+mn-ea"/>
                <a:cs typeface="+mn-cs"/>
              </a:rPr>
              <a:t>4</a:t>
            </a:r>
            <a:br>
              <a:rPr kumimoji="0" lang="en-US" sz="2400" b="0" i="0" u="none" strike="noStrike" kern="1200" cap="none" spc="0" normalizeH="0" baseline="0" noProof="0">
                <a:ln>
                  <a:noFill/>
                </a:ln>
                <a:solidFill>
                  <a:srgbClr val="6897BB"/>
                </a:solidFill>
                <a:effectLst/>
                <a:uLnTx/>
                <a:uFillTx/>
                <a:latin typeface="Georgia"/>
                <a:ea typeface="+mn-ea"/>
                <a:cs typeface="+mn-cs"/>
              </a:rPr>
            </a:br>
            <a:r>
              <a:rPr kumimoji="0" lang="en-US" sz="2400" b="0" i="0" u="none" strike="noStrike" kern="1200" cap="none" spc="0" normalizeH="0" baseline="0" noProof="0">
                <a:ln>
                  <a:noFill/>
                </a:ln>
                <a:solidFill>
                  <a:prstClr val="black"/>
                </a:solidFill>
                <a:effectLst/>
                <a:uLnTx/>
                <a:uFillTx/>
                <a:latin typeface="Georgia"/>
                <a:ea typeface="+mn-ea"/>
                <a:cs typeface="+mn-cs"/>
              </a:rPr>
              <a:t>matrix = [[</a:t>
            </a:r>
            <a:r>
              <a:rPr kumimoji="0" lang="en-US" sz="2400" b="0" i="0" u="none" strike="noStrike" kern="1200" cap="none" spc="0" normalizeH="0" baseline="0" noProof="0">
                <a:ln>
                  <a:noFill/>
                </a:ln>
                <a:solidFill>
                  <a:srgbClr val="6897BB"/>
                </a:solidFill>
                <a:effectLst/>
                <a:uLnTx/>
                <a:uFillTx/>
                <a:latin typeface="Georgia"/>
                <a:ea typeface="+mn-ea"/>
                <a:cs typeface="+mn-cs"/>
              </a:rPr>
              <a:t>0</a:t>
            </a:r>
            <a:r>
              <a:rPr kumimoji="0" lang="en-US" sz="2400" b="0" i="0" u="none" strike="noStrike" kern="1200" cap="none" spc="0" normalizeH="0" baseline="0" noProof="0">
                <a:ln>
                  <a:noFill/>
                </a:ln>
                <a:solidFill>
                  <a:prstClr val="black"/>
                </a:solidFill>
                <a:effectLst/>
                <a:uLnTx/>
                <a:uFillTx/>
                <a:latin typeface="Georgia"/>
                <a:ea typeface="+mn-ea"/>
                <a:cs typeface="+mn-cs"/>
              </a:rPr>
              <a:t>]*col]*row</a:t>
            </a:r>
            <a:br>
              <a:rPr kumimoji="0" lang="en-US" sz="2400" b="0" i="0" u="none" strike="noStrike" kern="1200" cap="none" spc="0" normalizeH="0" baseline="0" noProof="0">
                <a:ln>
                  <a:noFill/>
                </a:ln>
                <a:solidFill>
                  <a:prstClr val="black"/>
                </a:solidFill>
                <a:effectLst/>
                <a:uLnTx/>
                <a:uFillTx/>
                <a:latin typeface="Georgia"/>
                <a:ea typeface="+mn-ea"/>
                <a:cs typeface="+mn-cs"/>
              </a:rPr>
            </a:br>
            <a:r>
              <a:rPr kumimoji="0" lang="en-US" sz="2400" b="0" i="0" u="none" strike="noStrike" kern="1200" cap="none" spc="0" normalizeH="0" baseline="0" noProof="0">
                <a:ln>
                  <a:noFill/>
                </a:ln>
                <a:solidFill>
                  <a:srgbClr val="8888C6"/>
                </a:solidFill>
                <a:effectLst/>
                <a:uLnTx/>
                <a:uFillTx/>
                <a:latin typeface="Georgia"/>
                <a:ea typeface="+mn-ea"/>
                <a:cs typeface="+mn-cs"/>
              </a:rPr>
              <a:t>print</a:t>
            </a:r>
            <a:r>
              <a:rPr kumimoji="0" lang="en-US" sz="2400" b="0" i="0" u="none" strike="noStrike" kern="1200" cap="none" spc="0" normalizeH="0" baseline="0" noProof="0">
                <a:ln>
                  <a:noFill/>
                </a:ln>
                <a:solidFill>
                  <a:prstClr val="black"/>
                </a:solidFill>
                <a:effectLst/>
                <a:uLnTx/>
                <a:uFillTx/>
                <a:latin typeface="Georgia"/>
                <a:ea typeface="+mn-ea"/>
                <a:cs typeface="+mn-cs"/>
              </a:rPr>
              <a:t>(matrix)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Georgia"/>
              <a:ea typeface="+mn-ea"/>
              <a:cs typeface="+mn-cs"/>
            </a:endParaRPr>
          </a:p>
        </p:txBody>
      </p:sp>
      <p:pic>
        <p:nvPicPr>
          <p:cNvPr id="15" name="Picture 14">
            <a:extLst>
              <a:ext uri="{FF2B5EF4-FFF2-40B4-BE49-F238E27FC236}">
                <a16:creationId xmlns:a16="http://schemas.microsoft.com/office/drawing/2014/main" id="{D1E8A2C2-47F8-294D-B349-1C91CC34216C}"/>
              </a:ext>
            </a:extLst>
          </p:cNvPr>
          <p:cNvPicPr>
            <a:picLocks noChangeAspect="1"/>
          </p:cNvPicPr>
          <p:nvPr/>
        </p:nvPicPr>
        <p:blipFill>
          <a:blip r:embed="rId5"/>
          <a:stretch>
            <a:fillRect/>
          </a:stretch>
        </p:blipFill>
        <p:spPr>
          <a:xfrm>
            <a:off x="1741496" y="5545665"/>
            <a:ext cx="6215594" cy="358742"/>
          </a:xfrm>
          <a:prstGeom prst="rect">
            <a:avLst/>
          </a:prstGeom>
        </p:spPr>
      </p:pic>
    </p:spTree>
    <p:extLst>
      <p:ext uri="{BB962C8B-B14F-4D97-AF65-F5344CB8AC3E}">
        <p14:creationId xmlns:p14="http://schemas.microsoft.com/office/powerpoint/2010/main" val="12496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Class và đối tượng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616786" y="1238617"/>
            <a:ext cx="8467383"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a:ea typeface="JetBrains Mono"/>
              </a:rPr>
              <a:t>class </a:t>
            </a:r>
            <a:r>
              <a:rPr kumimoji="0" lang="en-US" altLang="en-US" sz="2000" b="0" i="0" u="none" strike="noStrike" cap="none" normalizeH="0" baseline="0">
                <a:ln>
                  <a:noFill/>
                </a:ln>
                <a:solidFill>
                  <a:srgbClr val="000000"/>
                </a:solidFill>
                <a:effectLst/>
                <a:latin typeface="Arial Unicode MS"/>
                <a:ea typeface="JetBrains Mono"/>
              </a:rPr>
              <a:t>Product</a:t>
            </a:r>
            <a:r>
              <a:rPr kumimoji="0" lang="en-US" altLang="en-US" sz="2000" b="0" i="0" u="none" strike="noStrike" cap="none" normalizeH="0" baseline="0">
                <a:ln>
                  <a:noFill/>
                </a:ln>
                <a:solidFill>
                  <a:srgbClr val="080808"/>
                </a:solidFill>
                <a:effectLst/>
                <a:latin typeface="Arial Unicode MS"/>
                <a:ea typeface="JetBrains Mono"/>
              </a:rPr>
              <a:t>:</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0033B3"/>
                </a:solidFill>
                <a:effectLst/>
                <a:latin typeface="Arial Unicode MS"/>
                <a:ea typeface="JetBrains Mono"/>
              </a:rPr>
              <a:t>def </a:t>
            </a:r>
            <a:r>
              <a:rPr kumimoji="0" lang="en-US" altLang="en-US" sz="2000" b="0" i="0" u="none" strike="noStrike" cap="none" normalizeH="0" baseline="0">
                <a:ln>
                  <a:noFill/>
                </a:ln>
                <a:solidFill>
                  <a:srgbClr val="B200B2"/>
                </a:solidFill>
                <a:effectLst/>
                <a:latin typeface="Arial Unicode MS"/>
                <a:ea typeface="JetBrains Mono"/>
              </a:rPr>
              <a:t>__init__</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,ProductId,ProductName,Price):</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.ProductId=ProductId</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.ProductName=ProductName</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.Price=Price</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0033B3"/>
                </a:solidFill>
                <a:effectLst/>
                <a:latin typeface="Arial Unicode MS"/>
                <a:ea typeface="JetBrains Mono"/>
              </a:rPr>
              <a:t>def </a:t>
            </a:r>
            <a:r>
              <a:rPr kumimoji="0" lang="en-US" altLang="en-US" sz="2000" b="0" i="0" u="none" strike="noStrike" cap="none" normalizeH="0" baseline="0">
                <a:ln>
                  <a:noFill/>
                </a:ln>
                <a:solidFill>
                  <a:srgbClr val="B200B2"/>
                </a:solidFill>
                <a:effectLst/>
                <a:latin typeface="Arial Unicode MS"/>
                <a:ea typeface="JetBrains Mono"/>
              </a:rPr>
              <a:t>__str__</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a:t>
            </a:r>
            <a:br>
              <a:rPr kumimoji="0" lang="en-US" altLang="en-US" sz="2000" b="0" i="0" u="none" strike="noStrike" cap="none" normalizeH="0" baseline="0">
                <a:ln>
                  <a:noFill/>
                </a:ln>
                <a:solidFill>
                  <a:srgbClr val="080808"/>
                </a:solidFill>
                <a:effectLst/>
                <a:latin typeface="Arial Unicode MS"/>
                <a:ea typeface="JetBrains Mono"/>
              </a:rPr>
            </a:br>
            <a:r>
              <a:rPr kumimoji="0" lang="en-US" altLang="en-US" sz="2000" b="0" i="0" u="none" strike="noStrike" cap="none" normalizeH="0" baseline="0">
                <a:ln>
                  <a:noFill/>
                </a:ln>
                <a:solidFill>
                  <a:srgbClr val="080808"/>
                </a:solidFill>
                <a:effectLst/>
                <a:latin typeface="Arial Unicode MS"/>
                <a:ea typeface="JetBrains Mono"/>
              </a:rPr>
              <a:t>        </a:t>
            </a:r>
            <a:r>
              <a:rPr kumimoji="0" lang="en-US" altLang="en-US" sz="2000" b="0" i="0" u="none" strike="noStrike" cap="none" normalizeH="0" baseline="0">
                <a:ln>
                  <a:noFill/>
                </a:ln>
                <a:solidFill>
                  <a:srgbClr val="0033B3"/>
                </a:solidFill>
                <a:effectLst/>
                <a:latin typeface="Arial Unicode MS"/>
                <a:ea typeface="JetBrains Mono"/>
              </a:rPr>
              <a:t>return </a:t>
            </a:r>
            <a:r>
              <a:rPr kumimoji="0" lang="en-US" altLang="en-US" sz="2000" b="0" i="0" u="none" strike="noStrike" cap="none" normalizeH="0" baseline="0">
                <a:ln>
                  <a:noFill/>
                </a:ln>
                <a:solidFill>
                  <a:srgbClr val="000080"/>
                </a:solidFill>
                <a:effectLst/>
                <a:latin typeface="Arial Unicode MS"/>
                <a:ea typeface="JetBrains Mono"/>
              </a:rPr>
              <a:t>str</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.ProductId) +</a:t>
            </a:r>
            <a:r>
              <a:rPr kumimoji="0" lang="en-US" altLang="en-US" sz="2000" b="0" i="0" u="none" strike="noStrike" cap="none" normalizeH="0" baseline="0">
                <a:ln>
                  <a:noFill/>
                </a:ln>
                <a:solidFill>
                  <a:srgbClr val="067D17"/>
                </a:solidFill>
                <a:effectLst/>
                <a:latin typeface="Arial Unicode MS"/>
                <a:ea typeface="JetBrains Mono"/>
              </a:rPr>
              <a:t>" - "</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.ProductName +</a:t>
            </a:r>
            <a:r>
              <a:rPr kumimoji="0" lang="en-US" altLang="en-US" sz="2000" b="0" i="0" u="none" strike="noStrike" cap="none" normalizeH="0" baseline="0">
                <a:ln>
                  <a:noFill/>
                </a:ln>
                <a:solidFill>
                  <a:srgbClr val="067D17"/>
                </a:solidFill>
                <a:effectLst/>
                <a:latin typeface="Arial Unicode MS"/>
                <a:ea typeface="JetBrains Mono"/>
              </a:rPr>
              <a:t>"-"</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000080"/>
                </a:solidFill>
                <a:effectLst/>
                <a:latin typeface="Arial Unicode MS"/>
                <a:ea typeface="JetBrains Mono"/>
              </a:rPr>
              <a:t>str</a:t>
            </a:r>
            <a:r>
              <a:rPr kumimoji="0" lang="en-US" altLang="en-US" sz="2000" b="0" i="0" u="none" strike="noStrike" cap="none" normalizeH="0" baseline="0">
                <a:ln>
                  <a:noFill/>
                </a:ln>
                <a:solidFill>
                  <a:srgbClr val="080808"/>
                </a:solidFill>
                <a:effectLst/>
                <a:latin typeface="Arial Unicode MS"/>
                <a:ea typeface="JetBrains Mono"/>
              </a:rPr>
              <a:t>(</a:t>
            </a:r>
            <a:r>
              <a:rPr kumimoji="0" lang="en-US" altLang="en-US" sz="2000" b="0" i="0" u="none" strike="noStrike" cap="none" normalizeH="0" baseline="0">
                <a:ln>
                  <a:noFill/>
                </a:ln>
                <a:solidFill>
                  <a:srgbClr val="94558D"/>
                </a:solidFill>
                <a:effectLst/>
                <a:latin typeface="Arial Unicode MS"/>
                <a:ea typeface="JetBrains Mono"/>
              </a:rPr>
              <a:t>self</a:t>
            </a:r>
            <a:r>
              <a:rPr kumimoji="0" lang="en-US" altLang="en-US" sz="2000" b="0" i="0" u="none" strike="noStrike" cap="none" normalizeH="0" baseline="0">
                <a:ln>
                  <a:noFill/>
                </a:ln>
                <a:solidFill>
                  <a:srgbClr val="080808"/>
                </a:solidFill>
                <a:effectLst/>
                <a:latin typeface="Arial Unicode MS"/>
                <a:ea typeface="JetBrains Mono"/>
              </a:rPr>
              <a:t>.Price)</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400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3"/>
          <p:cNvSpPr>
            <a:spLocks noChangeArrowheads="1"/>
          </p:cNvSpPr>
          <p:nvPr/>
        </p:nvSpPr>
        <p:spPr bwMode="auto">
          <a:xfrm>
            <a:off x="835468" y="990600"/>
            <a:ext cx="763863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3B3"/>
                </a:solidFill>
                <a:effectLst/>
                <a:latin typeface="Arial Unicode MS" panose="020B0604020202020204"/>
                <a:ea typeface="JetBrains Mono"/>
              </a:rPr>
              <a:t>import </a:t>
            </a:r>
            <a:r>
              <a:rPr kumimoji="0" lang="en-US" altLang="en-US" sz="1600" b="0" i="0" u="none" strike="noStrike" cap="none" normalizeH="0" baseline="0">
                <a:ln>
                  <a:noFill/>
                </a:ln>
                <a:solidFill>
                  <a:srgbClr val="080808"/>
                </a:solidFill>
                <a:effectLst/>
                <a:latin typeface="Arial Unicode MS" panose="020B0604020202020204"/>
                <a:ea typeface="JetBrains Mono"/>
              </a:rPr>
              <a:t>json</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033B3"/>
                </a:solidFill>
                <a:effectLst/>
                <a:latin typeface="Arial Unicode MS" panose="020B0604020202020204"/>
                <a:ea typeface="JetBrains Mono"/>
              </a:rPr>
              <a:t>import </a:t>
            </a:r>
            <a:r>
              <a:rPr kumimoji="0" lang="en-US" altLang="en-US" sz="1600" b="0" i="0" u="none" strike="noStrike" cap="none" normalizeH="0" baseline="0">
                <a:ln>
                  <a:noFill/>
                </a:ln>
                <a:solidFill>
                  <a:srgbClr val="080808"/>
                </a:solidFill>
                <a:effectLst/>
                <a:latin typeface="Arial Unicode MS" panose="020B0604020202020204"/>
                <a:ea typeface="JetBrains Mono"/>
              </a:rPr>
              <a:t>os</a:t>
            </a:r>
            <a:br>
              <a:rPr kumimoji="0" lang="en-US" altLang="en-US" sz="1600" b="0" i="0" u="none" strike="noStrike" cap="none" normalizeH="0" baseline="0">
                <a:ln>
                  <a:noFill/>
                </a:ln>
                <a:solidFill>
                  <a:srgbClr val="080808"/>
                </a:solidFill>
                <a:effectLst/>
                <a:latin typeface="Arial Unicode MS" panose="020B0604020202020204"/>
                <a:ea typeface="JetBrains Mono"/>
              </a:rPr>
            </a:b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033B3"/>
                </a:solidFill>
                <a:effectLst/>
                <a:latin typeface="Arial Unicode MS" panose="020B0604020202020204"/>
                <a:ea typeface="JetBrains Mono"/>
              </a:rPr>
              <a:t>class </a:t>
            </a:r>
            <a:r>
              <a:rPr kumimoji="0" lang="en-US" altLang="en-US" sz="1600" b="0" i="0" u="none" strike="noStrike" cap="none" normalizeH="0" baseline="0">
                <a:ln>
                  <a:noFill/>
                </a:ln>
                <a:solidFill>
                  <a:srgbClr val="000000"/>
                </a:solidFill>
                <a:effectLst/>
                <a:latin typeface="Arial Unicode MS" panose="020B0604020202020204"/>
                <a:ea typeface="JetBrains Mono"/>
              </a:rPr>
              <a:t>FileFactory</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1" u="none" strike="noStrike" cap="none" normalizeH="0" baseline="0">
                <a:ln>
                  <a:noFill/>
                </a:ln>
                <a:solidFill>
                  <a:srgbClr val="8C8C8C"/>
                </a:solidFill>
                <a:effectLst/>
                <a:latin typeface="Arial Unicode MS" panose="020B0604020202020204"/>
                <a:ea typeface="JetBrains Mono"/>
              </a:rPr>
              <a:t>#path: path to serialize array of product</a:t>
            </a:r>
            <a:br>
              <a:rPr kumimoji="0" lang="en-US" altLang="en-US" sz="1600" b="0" i="1" u="none" strike="noStrike" cap="none" normalizeH="0" baseline="0">
                <a:ln>
                  <a:noFill/>
                </a:ln>
                <a:solidFill>
                  <a:srgbClr val="8C8C8C"/>
                </a:solidFill>
                <a:effectLst/>
                <a:latin typeface="Arial Unicode MS" panose="020B0604020202020204"/>
                <a:ea typeface="JetBrains Mono"/>
              </a:rPr>
            </a:br>
            <a:r>
              <a:rPr kumimoji="0" lang="en-US" altLang="en-US" sz="1600" b="0" i="1" u="none" strike="noStrike" cap="none" normalizeH="0" baseline="0">
                <a:ln>
                  <a:noFill/>
                </a:ln>
                <a:solidFill>
                  <a:srgbClr val="8C8C8C"/>
                </a:solidFill>
                <a:effectLst/>
                <a:latin typeface="Arial Unicode MS" panose="020B0604020202020204"/>
                <a:ea typeface="JetBrains Mono"/>
              </a:rPr>
              <a:t>    #arrData: array of Product</a:t>
            </a:r>
            <a:br>
              <a:rPr kumimoji="0" lang="en-US" altLang="en-US" sz="1600" b="0" i="1" u="none" strike="noStrike" cap="none" normalizeH="0" baseline="0">
                <a:ln>
                  <a:noFill/>
                </a:ln>
                <a:solidFill>
                  <a:srgbClr val="8C8C8C"/>
                </a:solidFill>
                <a:effectLst/>
                <a:latin typeface="Arial Unicode MS" panose="020B0604020202020204"/>
                <a:ea typeface="JetBrains Mono"/>
              </a:rPr>
            </a:br>
            <a:r>
              <a:rPr kumimoji="0" lang="en-US" altLang="en-US" sz="1600" b="0" i="1" u="none" strike="noStrike" cap="none" normalizeH="0" baseline="0">
                <a:ln>
                  <a:noFill/>
                </a:ln>
                <a:solidFill>
                  <a:srgbClr val="8C8C8C"/>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def </a:t>
            </a:r>
            <a:r>
              <a:rPr kumimoji="0" lang="en-US" altLang="en-US" sz="1600" b="0" i="0" u="none" strike="noStrike" cap="none" normalizeH="0" baseline="0">
                <a:ln>
                  <a:noFill/>
                </a:ln>
                <a:solidFill>
                  <a:srgbClr val="00627A"/>
                </a:solidFill>
                <a:effectLst/>
                <a:latin typeface="Arial Unicode MS" panose="020B0604020202020204"/>
                <a:ea typeface="JetBrains Mono"/>
              </a:rPr>
              <a:t>writeData</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94558D"/>
                </a:solidFill>
                <a:effectLst/>
                <a:latin typeface="Arial Unicode MS" panose="020B0604020202020204"/>
                <a:ea typeface="JetBrains Mono"/>
              </a:rPr>
              <a:t>self</a:t>
            </a:r>
            <a:r>
              <a:rPr kumimoji="0" lang="en-US" altLang="en-US" sz="1600" b="0" i="0" u="none" strike="noStrike" cap="none" normalizeH="0" baseline="0">
                <a:ln>
                  <a:noFill/>
                </a:ln>
                <a:solidFill>
                  <a:srgbClr val="080808"/>
                </a:solidFill>
                <a:effectLst/>
                <a:latin typeface="Arial Unicode MS" panose="020B0604020202020204"/>
                <a:ea typeface="JetBrains Mono"/>
              </a:rPr>
              <a:t>,path,arrData):</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jsonString = json.dumps([item.</a:t>
            </a:r>
            <a:r>
              <a:rPr kumimoji="0" lang="en-US" altLang="en-US" sz="1600" b="0" i="0" u="none" strike="noStrike" cap="none" normalizeH="0" baseline="0">
                <a:ln>
                  <a:noFill/>
                </a:ln>
                <a:solidFill>
                  <a:srgbClr val="B200B2"/>
                </a:solidFill>
                <a:effectLst/>
                <a:latin typeface="Arial Unicode MS" panose="020B0604020202020204"/>
                <a:ea typeface="JetBrains Mono"/>
              </a:rPr>
              <a:t>__dict__ </a:t>
            </a:r>
            <a:r>
              <a:rPr kumimoji="0" lang="en-US" altLang="en-US" sz="1600" b="0" i="0" u="none" strike="noStrike" cap="none" normalizeH="0" baseline="0">
                <a:ln>
                  <a:noFill/>
                </a:ln>
                <a:solidFill>
                  <a:srgbClr val="0033B3"/>
                </a:solidFill>
                <a:effectLst/>
                <a:latin typeface="Arial Unicode MS" panose="020B0604020202020204"/>
                <a:ea typeface="JetBrains Mono"/>
              </a:rPr>
              <a:t>for </a:t>
            </a:r>
            <a:r>
              <a:rPr kumimoji="0" lang="en-US" altLang="en-US" sz="1600" b="0" i="0" u="none" strike="noStrike" cap="none" normalizeH="0" baseline="0">
                <a:ln>
                  <a:noFill/>
                </a:ln>
                <a:solidFill>
                  <a:srgbClr val="080808"/>
                </a:solidFill>
                <a:effectLst/>
                <a:latin typeface="Arial Unicode MS" panose="020B0604020202020204"/>
                <a:ea typeface="JetBrains Mono"/>
              </a:rPr>
              <a:t>item </a:t>
            </a:r>
            <a:r>
              <a:rPr kumimoji="0" lang="en-US" altLang="en-US" sz="1600" b="0" i="0" u="none" strike="noStrike" cap="none" normalizeH="0" baseline="0">
                <a:ln>
                  <a:noFill/>
                </a:ln>
                <a:solidFill>
                  <a:srgbClr val="0033B3"/>
                </a:solidFill>
                <a:effectLst/>
                <a:latin typeface="Arial Unicode MS" panose="020B0604020202020204"/>
                <a:ea typeface="JetBrains Mono"/>
              </a:rPr>
              <a:t>in </a:t>
            </a:r>
            <a:r>
              <a:rPr kumimoji="0" lang="en-US" altLang="en-US" sz="1600" b="0" i="0" u="none" strike="noStrike" cap="none" normalizeH="0" baseline="0">
                <a:ln>
                  <a:noFill/>
                </a:ln>
                <a:solidFill>
                  <a:srgbClr val="080808"/>
                </a:solidFill>
                <a:effectLst/>
                <a:latin typeface="Arial Unicode MS" panose="020B0604020202020204"/>
                <a:ea typeface="JetBrains Mono"/>
              </a:rPr>
              <a:t>arrData],</a:t>
            </a:r>
            <a:r>
              <a:rPr kumimoji="0" lang="en-US" altLang="en-US" sz="1600" b="0" i="0" u="none" strike="noStrike" cap="none" normalizeH="0" baseline="0">
                <a:ln>
                  <a:noFill/>
                </a:ln>
                <a:solidFill>
                  <a:srgbClr val="660099"/>
                </a:solidFill>
                <a:effectLst/>
                <a:latin typeface="Arial Unicode MS" panose="020B0604020202020204"/>
                <a:ea typeface="JetBrains Mono"/>
              </a:rPr>
              <a:t>default</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00080"/>
                </a:solidFill>
                <a:effectLst/>
                <a:latin typeface="Arial Unicode MS" panose="020B0604020202020204"/>
                <a:ea typeface="JetBrains Mono"/>
              </a:rPr>
              <a:t>str</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jsonFile = </a:t>
            </a:r>
            <a:r>
              <a:rPr kumimoji="0" lang="en-US" altLang="en-US" sz="1600" b="0" i="0" u="none" strike="noStrike" cap="none" normalizeH="0" baseline="0">
                <a:ln>
                  <a:noFill/>
                </a:ln>
                <a:solidFill>
                  <a:srgbClr val="000080"/>
                </a:solidFill>
                <a:effectLst/>
                <a:latin typeface="Arial Unicode MS" panose="020B0604020202020204"/>
                <a:ea typeface="JetBrains Mono"/>
              </a:rPr>
              <a:t>open</a:t>
            </a:r>
            <a:r>
              <a:rPr kumimoji="0" lang="en-US" altLang="en-US" sz="1600" b="0" i="0" u="none" strike="noStrike" cap="none" normalizeH="0" baseline="0">
                <a:ln>
                  <a:noFill/>
                </a:ln>
                <a:solidFill>
                  <a:srgbClr val="080808"/>
                </a:solidFill>
                <a:effectLst/>
                <a:latin typeface="Arial Unicode MS" panose="020B0604020202020204"/>
                <a:ea typeface="JetBrains Mono"/>
              </a:rPr>
              <a:t>(path, </a:t>
            </a:r>
            <a:r>
              <a:rPr kumimoji="0" lang="en-US" altLang="en-US" sz="1600" b="0" i="0" u="none" strike="noStrike" cap="none" normalizeH="0" baseline="0">
                <a:ln>
                  <a:noFill/>
                </a:ln>
                <a:solidFill>
                  <a:srgbClr val="067D17"/>
                </a:solidFill>
                <a:effectLst/>
                <a:latin typeface="Arial Unicode MS" panose="020B0604020202020204"/>
                <a:ea typeface="JetBrains Mono"/>
              </a:rPr>
              <a:t>"w"</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jsonFile.write(jsonString)</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jsonFile.close()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1" u="none" strike="noStrike" cap="none" normalizeH="0" baseline="0">
                <a:ln>
                  <a:noFill/>
                </a:ln>
                <a:solidFill>
                  <a:srgbClr val="8C8C8C"/>
                </a:solidFill>
                <a:effectLst/>
                <a:latin typeface="Arial Unicode MS" panose="020B0604020202020204"/>
                <a:ea typeface="JetBrains Mono"/>
              </a:rPr>
              <a:t>#path: path to deserialize array of Product</a:t>
            </a:r>
            <a:br>
              <a:rPr kumimoji="0" lang="en-US" altLang="en-US" sz="1600" b="0" i="1" u="none" strike="noStrike" cap="none" normalizeH="0" baseline="0">
                <a:ln>
                  <a:noFill/>
                </a:ln>
                <a:solidFill>
                  <a:srgbClr val="8C8C8C"/>
                </a:solidFill>
                <a:effectLst/>
                <a:latin typeface="Arial Unicode MS" panose="020B0604020202020204"/>
                <a:ea typeface="JetBrains Mono"/>
              </a:rPr>
            </a:br>
            <a:r>
              <a:rPr kumimoji="0" lang="en-US" altLang="en-US" sz="1600" b="0" i="1" u="none" strike="noStrike" cap="none" normalizeH="0" baseline="0">
                <a:ln>
                  <a:noFill/>
                </a:ln>
                <a:solidFill>
                  <a:srgbClr val="8C8C8C"/>
                </a:solidFill>
                <a:effectLst/>
                <a:latin typeface="Arial Unicode MS" panose="020B0604020202020204"/>
                <a:ea typeface="JetBrains Mono"/>
              </a:rPr>
              <a:t>    #ClassName: Product</a:t>
            </a:r>
            <a:br>
              <a:rPr kumimoji="0" lang="en-US" altLang="en-US" sz="1600" b="0" i="1" u="none" strike="noStrike" cap="none" normalizeH="0" baseline="0">
                <a:ln>
                  <a:noFill/>
                </a:ln>
                <a:solidFill>
                  <a:srgbClr val="8C8C8C"/>
                </a:solidFill>
                <a:effectLst/>
                <a:latin typeface="Arial Unicode MS" panose="020B0604020202020204"/>
                <a:ea typeface="JetBrains Mono"/>
              </a:rPr>
            </a:br>
            <a:r>
              <a:rPr kumimoji="0" lang="en-US" altLang="en-US" sz="1600" b="0" i="1" u="none" strike="noStrike" cap="none" normalizeH="0" baseline="0">
                <a:ln>
                  <a:noFill/>
                </a:ln>
                <a:solidFill>
                  <a:srgbClr val="8C8C8C"/>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def </a:t>
            </a:r>
            <a:r>
              <a:rPr kumimoji="0" lang="en-US" altLang="en-US" sz="1600" b="0" i="0" u="none" strike="noStrike" cap="none" normalizeH="0" baseline="0">
                <a:ln>
                  <a:noFill/>
                </a:ln>
                <a:solidFill>
                  <a:srgbClr val="00627A"/>
                </a:solidFill>
                <a:effectLst/>
                <a:latin typeface="Arial Unicode MS" panose="020B0604020202020204"/>
                <a:ea typeface="JetBrains Mono"/>
              </a:rPr>
              <a:t>readData</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94558D"/>
                </a:solidFill>
                <a:effectLst/>
                <a:latin typeface="Arial Unicode MS" panose="020B0604020202020204"/>
                <a:ea typeface="JetBrains Mono"/>
              </a:rPr>
              <a:t>self</a:t>
            </a:r>
            <a:r>
              <a:rPr kumimoji="0" lang="en-US" altLang="en-US" sz="1600" b="0" i="0" u="none" strike="noStrike" cap="none" normalizeH="0" baseline="0">
                <a:ln>
                  <a:noFill/>
                </a:ln>
                <a:solidFill>
                  <a:srgbClr val="080808"/>
                </a:solidFill>
                <a:effectLst/>
                <a:latin typeface="Arial Unicode MS" panose="020B0604020202020204"/>
                <a:ea typeface="JetBrains Mono"/>
              </a:rPr>
              <a:t>,path,ClassName):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if </a:t>
            </a:r>
            <a:r>
              <a:rPr kumimoji="0" lang="en-US" altLang="en-US" sz="1600" b="0" i="0" u="none" strike="noStrike" cap="none" normalizeH="0" baseline="0">
                <a:ln>
                  <a:noFill/>
                </a:ln>
                <a:solidFill>
                  <a:srgbClr val="080808"/>
                </a:solidFill>
                <a:effectLst/>
                <a:latin typeface="Arial Unicode MS" panose="020B0604020202020204"/>
                <a:ea typeface="JetBrains Mono"/>
              </a:rPr>
              <a:t>os.path.isfile(path) == </a:t>
            </a:r>
            <a:r>
              <a:rPr kumimoji="0" lang="en-US" altLang="en-US" sz="1600" b="0" i="0" u="none" strike="noStrike" cap="none" normalizeH="0" baseline="0">
                <a:ln>
                  <a:noFill/>
                </a:ln>
                <a:solidFill>
                  <a:srgbClr val="0033B3"/>
                </a:solidFill>
                <a:effectLst/>
                <a:latin typeface="Arial Unicode MS" panose="020B0604020202020204"/>
                <a:ea typeface="JetBrains Mono"/>
              </a:rPr>
              <a:t>False</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return </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file = </a:t>
            </a:r>
            <a:r>
              <a:rPr kumimoji="0" lang="en-US" altLang="en-US" sz="1600" b="0" i="0" u="none" strike="noStrike" cap="none" normalizeH="0" baseline="0">
                <a:ln>
                  <a:noFill/>
                </a:ln>
                <a:solidFill>
                  <a:srgbClr val="000080"/>
                </a:solidFill>
                <a:effectLst/>
                <a:latin typeface="Arial Unicode MS" panose="020B0604020202020204"/>
                <a:ea typeface="JetBrains Mono"/>
              </a:rPr>
              <a:t>open</a:t>
            </a:r>
            <a:r>
              <a:rPr kumimoji="0" lang="en-US" altLang="en-US" sz="1600" b="0" i="0" u="none" strike="noStrike" cap="none" normalizeH="0" baseline="0">
                <a:ln>
                  <a:noFill/>
                </a:ln>
                <a:solidFill>
                  <a:srgbClr val="080808"/>
                </a:solidFill>
                <a:effectLst/>
                <a:latin typeface="Arial Unicode MS" panose="020B0604020202020204"/>
                <a:ea typeface="JetBrains Mono"/>
              </a:rPr>
              <a:t>(path, </a:t>
            </a:r>
            <a:r>
              <a:rPr kumimoji="0" lang="en-US" altLang="en-US" sz="1600" b="0" i="0" u="none" strike="noStrike" cap="none" normalizeH="0" baseline="0">
                <a:ln>
                  <a:noFill/>
                </a:ln>
                <a:solidFill>
                  <a:srgbClr val="067D17"/>
                </a:solidFill>
                <a:effectLst/>
                <a:latin typeface="Arial Unicode MS" panose="020B0604020202020204"/>
                <a:ea typeface="JetBrains Mono"/>
              </a:rPr>
              <a:t>"r"</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1" u="none" strike="noStrike" cap="none" normalizeH="0" baseline="0">
                <a:ln>
                  <a:noFill/>
                </a:ln>
                <a:solidFill>
                  <a:srgbClr val="8C8C8C"/>
                </a:solidFill>
                <a:effectLst/>
                <a:latin typeface="Arial Unicode MS" panose="020B0604020202020204"/>
                <a:ea typeface="JetBrains Mono"/>
              </a:rPr>
              <a:t># Reading from file</a:t>
            </a:r>
            <a:br>
              <a:rPr kumimoji="0" lang="en-US" altLang="en-US" sz="1600" b="0" i="1" u="none" strike="noStrike" cap="none" normalizeH="0" baseline="0">
                <a:ln>
                  <a:noFill/>
                </a:ln>
                <a:solidFill>
                  <a:srgbClr val="8C8C8C"/>
                </a:solidFill>
                <a:effectLst/>
                <a:latin typeface="Arial Unicode MS" panose="020B0604020202020204"/>
                <a:ea typeface="JetBrains Mono"/>
              </a:rPr>
            </a:br>
            <a:r>
              <a:rPr kumimoji="0" lang="en-US" altLang="en-US" sz="1600" b="0" i="1" u="none" strike="noStrike" cap="none" normalizeH="0" baseline="0">
                <a:ln>
                  <a:noFill/>
                </a:ln>
                <a:solidFill>
                  <a:srgbClr val="8C8C8C"/>
                </a:solidFill>
                <a:effectLst/>
                <a:latin typeface="Arial Unicode MS" panose="020B0604020202020204"/>
                <a:ea typeface="JetBrains Mono"/>
              </a:rPr>
              <a:t>        </a:t>
            </a:r>
            <a:r>
              <a:rPr kumimoji="0" lang="en-US" altLang="en-US" sz="1600" b="0" i="0" u="none" strike="noStrike" cap="none" normalizeH="0" baseline="0">
                <a:ln>
                  <a:noFill/>
                </a:ln>
                <a:solidFill>
                  <a:srgbClr val="94558D"/>
                </a:solidFill>
                <a:effectLst/>
                <a:latin typeface="Arial Unicode MS" panose="020B0604020202020204"/>
                <a:ea typeface="JetBrains Mono"/>
              </a:rPr>
              <a:t>self</a:t>
            </a:r>
            <a:r>
              <a:rPr kumimoji="0" lang="en-US" altLang="en-US" sz="1600" b="0" i="0" u="none" strike="noStrike" cap="none" normalizeH="0" baseline="0">
                <a:ln>
                  <a:noFill/>
                </a:ln>
                <a:solidFill>
                  <a:srgbClr val="080808"/>
                </a:solidFill>
                <a:effectLst/>
                <a:latin typeface="Arial Unicode MS" panose="020B0604020202020204"/>
                <a:ea typeface="JetBrains Mono"/>
              </a:rPr>
              <a:t>.arrData = json.loads(file.read(), </a:t>
            </a:r>
            <a:r>
              <a:rPr kumimoji="0" lang="en-US" altLang="en-US" sz="1600" b="0" i="0" u="none" strike="noStrike" cap="none" normalizeH="0" baseline="0">
                <a:ln>
                  <a:noFill/>
                </a:ln>
                <a:solidFill>
                  <a:srgbClr val="660099"/>
                </a:solidFill>
                <a:effectLst/>
                <a:latin typeface="Arial Unicode MS" panose="020B0604020202020204"/>
                <a:ea typeface="JetBrains Mono"/>
              </a:rPr>
              <a:t>object_hook</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033B3"/>
                </a:solidFill>
                <a:effectLst/>
                <a:latin typeface="Arial Unicode MS" panose="020B0604020202020204"/>
                <a:ea typeface="JetBrains Mono"/>
              </a:rPr>
              <a:t>lambda </a:t>
            </a:r>
            <a:r>
              <a:rPr kumimoji="0" lang="en-US" altLang="en-US" sz="1600" b="0" i="0" u="none" strike="noStrike" cap="none" normalizeH="0" baseline="0">
                <a:ln>
                  <a:noFill/>
                </a:ln>
                <a:solidFill>
                  <a:srgbClr val="080808"/>
                </a:solidFill>
                <a:effectLst/>
                <a:latin typeface="Arial Unicode MS" panose="020B0604020202020204"/>
                <a:ea typeface="JetBrains Mono"/>
              </a:rPr>
              <a:t>d: ClassName(**d))</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file.close()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return </a:t>
            </a:r>
            <a:r>
              <a:rPr kumimoji="0" lang="en-US" altLang="en-US" sz="1600" b="0" i="0" u="none" strike="noStrike" cap="none" normalizeH="0" baseline="0">
                <a:ln>
                  <a:noFill/>
                </a:ln>
                <a:solidFill>
                  <a:srgbClr val="94558D"/>
                </a:solidFill>
                <a:effectLst/>
                <a:latin typeface="Arial Unicode MS" panose="020B0604020202020204"/>
                <a:ea typeface="JetBrains Mono"/>
              </a:rPr>
              <a:t>self</a:t>
            </a:r>
            <a:r>
              <a:rPr kumimoji="0" lang="en-US" altLang="en-US" sz="1600" b="0" i="0" u="none" strike="noStrike" cap="none" normalizeH="0" baseline="0">
                <a:ln>
                  <a:noFill/>
                </a:ln>
                <a:solidFill>
                  <a:srgbClr val="080808"/>
                </a:solidFill>
                <a:effectLst/>
                <a:latin typeface="Arial Unicode MS" panose="020B0604020202020204"/>
                <a:ea typeface="JetBrains Mono"/>
              </a:rPr>
              <a:t>.arrData</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8652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728132" y="1495900"/>
            <a:ext cx="5267789"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80808"/>
                </a:solidFill>
                <a:effectLst/>
                <a:latin typeface="Arial Unicode MS" panose="020B0604020202020204"/>
                <a:ea typeface="JetBrains Mono"/>
              </a:rPr>
              <a:t>self.products=[]</a:t>
            </a:r>
            <a:br>
              <a:rPr kumimoji="0" lang="en-US" altLang="en-US" sz="1600" b="0" i="0" u="none" strike="noStrike" cap="none" normalizeH="0" baseline="0">
                <a:ln>
                  <a:noFill/>
                </a:ln>
                <a:solidFill>
                  <a:srgbClr val="080808"/>
                </a:solidFill>
                <a:effectLst/>
                <a:latin typeface="Arial Unicode MS" panose="020B0604020202020204"/>
                <a:ea typeface="JetBrains Mono"/>
              </a:rPr>
            </a:b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p1 = Product(</a:t>
            </a:r>
            <a:r>
              <a:rPr kumimoji="0" lang="en-US" altLang="en-US" sz="1600" b="0" i="0" u="none" strike="noStrike" cap="none" normalizeH="0" baseline="0">
                <a:ln>
                  <a:noFill/>
                </a:ln>
                <a:solidFill>
                  <a:srgbClr val="1750EB"/>
                </a:solidFill>
                <a:effectLst/>
                <a:latin typeface="Arial Unicode MS" panose="020B0604020202020204"/>
                <a:ea typeface="JetBrains Mono"/>
              </a:rPr>
              <a:t>1</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67D17"/>
                </a:solidFill>
                <a:effectLst/>
                <a:latin typeface="Arial Unicode MS" panose="020B0604020202020204"/>
                <a:ea typeface="JetBrains Mono"/>
              </a:rPr>
              <a:t>"Coca"</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1750EB"/>
                </a:solidFill>
                <a:effectLst/>
                <a:latin typeface="Arial Unicode MS" panose="020B0604020202020204"/>
                <a:ea typeface="JetBrains Mono"/>
              </a:rPr>
              <a:t>15</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self.products.append(p1)</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p2 = Product(</a:t>
            </a:r>
            <a:r>
              <a:rPr kumimoji="0" lang="en-US" altLang="en-US" sz="1600" b="0" i="0" u="none" strike="noStrike" cap="none" normalizeH="0" baseline="0">
                <a:ln>
                  <a:noFill/>
                </a:ln>
                <a:solidFill>
                  <a:srgbClr val="1750EB"/>
                </a:solidFill>
                <a:effectLst/>
                <a:latin typeface="Arial Unicode MS" panose="020B0604020202020204"/>
                <a:ea typeface="JetBrains Mono"/>
              </a:rPr>
              <a:t>2</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67D17"/>
                </a:solidFill>
                <a:effectLst/>
                <a:latin typeface="Arial Unicode MS" panose="020B0604020202020204"/>
                <a:ea typeface="JetBrains Mono"/>
              </a:rPr>
              <a:t>"Pepsi"</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1750EB"/>
                </a:solidFill>
                <a:effectLst/>
                <a:latin typeface="Arial Unicode MS" panose="020B0604020202020204"/>
                <a:ea typeface="JetBrains Mono"/>
              </a:rPr>
              <a:t>20</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self.products.append(p2)</a:t>
            </a:r>
            <a:br>
              <a:rPr kumimoji="0" lang="en-US" altLang="en-US" sz="1600" b="0" i="0" u="none" strike="noStrike" cap="none" normalizeH="0" baseline="0">
                <a:ln>
                  <a:noFill/>
                </a:ln>
                <a:solidFill>
                  <a:srgbClr val="080808"/>
                </a:solidFill>
                <a:effectLst/>
                <a:latin typeface="Arial Unicode MS" panose="020B0604020202020204"/>
                <a:ea typeface="JetBrains Mono"/>
              </a:rPr>
            </a:b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self.fileFactory=FileFactory()</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self.fileFactory.writeData(</a:t>
            </a:r>
            <a:r>
              <a:rPr kumimoji="0" lang="en-US" altLang="en-US" sz="1600" b="0" i="0" u="none" strike="noStrike" cap="none" normalizeH="0" baseline="0">
                <a:ln>
                  <a:noFill/>
                </a:ln>
                <a:solidFill>
                  <a:srgbClr val="067D17"/>
                </a:solidFill>
                <a:effectLst/>
                <a:latin typeface="Arial Unicode MS" panose="020B0604020202020204"/>
                <a:ea typeface="JetBrains Mono"/>
              </a:rPr>
              <a:t>"database.json"</a:t>
            </a:r>
            <a:r>
              <a:rPr kumimoji="0" lang="en-US" altLang="en-US" sz="1600" b="0" i="0" u="none" strike="noStrike" cap="none" normalizeH="0" baseline="0">
                <a:ln>
                  <a:noFill/>
                </a:ln>
                <a:solidFill>
                  <a:srgbClr val="080808"/>
                </a:solidFill>
                <a:effectLst/>
                <a:latin typeface="Arial Unicode MS" panose="020B0604020202020204"/>
                <a:ea typeface="JetBrains Mono"/>
              </a:rPr>
              <a:t>, self.products)</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573110" y="4757211"/>
            <a:ext cx="6014788"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80808"/>
                </a:solidFill>
                <a:effectLst/>
                <a:latin typeface="Arial Unicode MS" panose="020B0604020202020204"/>
                <a:ea typeface="JetBrains Mono"/>
              </a:rPr>
              <a:t>self.products=self.fileFactory.readData(</a:t>
            </a:r>
            <a:r>
              <a:rPr kumimoji="0" lang="en-US" altLang="en-US" sz="1600" b="0" i="0" u="none" strike="noStrike" cap="none" normalizeH="0" baseline="0">
                <a:ln>
                  <a:noFill/>
                </a:ln>
                <a:solidFill>
                  <a:srgbClr val="067D17"/>
                </a:solidFill>
                <a:effectLst/>
                <a:latin typeface="Arial Unicode MS" panose="020B0604020202020204"/>
                <a:ea typeface="JetBrains Mono"/>
              </a:rPr>
              <a:t>"database.json"</a:t>
            </a:r>
            <a:r>
              <a:rPr kumimoji="0" lang="en-US" altLang="en-US" sz="1600" b="0" i="0" u="none" strike="noStrike" cap="none" normalizeH="0" baseline="0">
                <a:ln>
                  <a:noFill/>
                </a:ln>
                <a:solidFill>
                  <a:srgbClr val="080808"/>
                </a:solidFill>
                <a:effectLst/>
                <a:latin typeface="Arial Unicode MS" panose="020B0604020202020204"/>
                <a:ea typeface="JetBrains Mono"/>
              </a:rPr>
              <a:t>,Product)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7FDEB27-F068-F941-928F-74E3D07E2386}"/>
              </a:ext>
            </a:extLst>
          </p:cNvPr>
          <p:cNvSpPr txBox="1"/>
          <p:nvPr/>
        </p:nvSpPr>
        <p:spPr>
          <a:xfrm>
            <a:off x="573110" y="1042458"/>
            <a:ext cx="7838558" cy="461665"/>
          </a:xfrm>
          <a:prstGeom prst="rect">
            <a:avLst/>
          </a:prstGeom>
          <a:noFill/>
        </p:spPr>
        <p:txBody>
          <a:bodyPr wrap="square" rtlCol="0">
            <a:spAutoFit/>
          </a:bodyPr>
          <a:lstStyle/>
          <a:p>
            <a:pPr algn="just">
              <a:spcBef>
                <a:spcPts val="600"/>
              </a:spcBef>
              <a:spcAft>
                <a:spcPts val="600"/>
              </a:spcAft>
              <a:buClrTx/>
              <a:buFontTx/>
              <a:buNone/>
            </a:pPr>
            <a:r>
              <a:rPr lang="en-US" sz="2400" b="1" kern="1200">
                <a:solidFill>
                  <a:prstClr val="black"/>
                </a:solidFill>
                <a:latin typeface="Times" pitchFamily="2" charset="0"/>
                <a:ea typeface="+mn-ea"/>
                <a:cs typeface="+mn-cs"/>
              </a:rPr>
              <a:t>Serialize</a:t>
            </a:r>
            <a:endParaRPr lang="vi-VN" sz="2400" kern="1200">
              <a:solidFill>
                <a:prstClr val="black"/>
              </a:solidFill>
              <a:latin typeface="Times" pitchFamily="2" charset="0"/>
              <a:ea typeface="+mn-ea"/>
              <a:cs typeface="+mn-cs"/>
            </a:endParaRPr>
          </a:p>
        </p:txBody>
      </p:sp>
      <p:sp>
        <p:nvSpPr>
          <p:cNvPr id="14" name="TextBox 13">
            <a:extLst>
              <a:ext uri="{FF2B5EF4-FFF2-40B4-BE49-F238E27FC236}">
                <a16:creationId xmlns:a16="http://schemas.microsoft.com/office/drawing/2014/main" id="{B7FDEB27-F068-F941-928F-74E3D07E2386}"/>
              </a:ext>
            </a:extLst>
          </p:cNvPr>
          <p:cNvSpPr txBox="1"/>
          <p:nvPr/>
        </p:nvSpPr>
        <p:spPr>
          <a:xfrm>
            <a:off x="502810" y="4009357"/>
            <a:ext cx="7838558" cy="461665"/>
          </a:xfrm>
          <a:prstGeom prst="rect">
            <a:avLst/>
          </a:prstGeom>
          <a:noFill/>
        </p:spPr>
        <p:txBody>
          <a:bodyPr wrap="square" rtlCol="0">
            <a:spAutoFit/>
          </a:bodyPr>
          <a:lstStyle/>
          <a:p>
            <a:pPr algn="just">
              <a:spcBef>
                <a:spcPts val="600"/>
              </a:spcBef>
              <a:spcAft>
                <a:spcPts val="600"/>
              </a:spcAft>
              <a:buClrTx/>
              <a:buFontTx/>
              <a:buNone/>
            </a:pPr>
            <a:r>
              <a:rPr lang="en-US" sz="2400" b="1" kern="1200">
                <a:solidFill>
                  <a:prstClr val="black"/>
                </a:solidFill>
                <a:latin typeface="Times" pitchFamily="2" charset="0"/>
                <a:ea typeface="+mn-ea"/>
                <a:cs typeface="+mn-cs"/>
              </a:rPr>
              <a:t>Deserialize</a:t>
            </a:r>
            <a:endParaRPr lang="vi-VN" sz="2400" kern="1200">
              <a:solidFill>
                <a:prstClr val="black"/>
              </a:solidFill>
              <a:latin typeface="Times" pitchFamily="2" charset="0"/>
              <a:ea typeface="+mn-ea"/>
              <a:cs typeface="+mn-cs"/>
            </a:endParaRPr>
          </a:p>
        </p:txBody>
      </p:sp>
    </p:spTree>
    <p:extLst>
      <p:ext uri="{BB962C8B-B14F-4D97-AF65-F5344CB8AC3E}">
        <p14:creationId xmlns:p14="http://schemas.microsoft.com/office/powerpoint/2010/main" val="273464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3"/>
          <p:cNvSpPr>
            <a:spLocks noChangeArrowheads="1"/>
          </p:cNvSpPr>
          <p:nvPr/>
        </p:nvSpPr>
        <p:spPr bwMode="auto">
          <a:xfrm>
            <a:off x="6191159" y="3963690"/>
            <a:ext cx="4700789"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871094"/>
                </a:solidFill>
                <a:effectLst/>
                <a:latin typeface="Arial Unicode MS" panose="020B0604020202020204"/>
                <a:ea typeface="JetBrains Mono"/>
              </a:rPr>
              <a:t>"id"</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1750EB"/>
                </a:solidFill>
                <a:effectLst/>
                <a:latin typeface="Arial Unicode MS" panose="020B0604020202020204"/>
                <a:ea typeface="JetBrains Mono"/>
              </a:rPr>
              <a:t>1</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871094"/>
                </a:solidFill>
                <a:effectLst/>
                <a:latin typeface="Arial Unicode MS" panose="020B0604020202020204"/>
                <a:ea typeface="JetBrains Mono"/>
              </a:rPr>
              <a:t>"name"</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67D17"/>
                </a:solidFill>
                <a:effectLst/>
                <a:latin typeface="Arial Unicode MS" panose="020B0604020202020204"/>
                <a:ea typeface="JetBrains Mono"/>
              </a:rPr>
              <a:t>"Cocacola"</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871094"/>
                </a:solidFill>
                <a:effectLst/>
                <a:latin typeface="Arial Unicode MS" panose="020B0604020202020204"/>
                <a:ea typeface="JetBrains Mono"/>
              </a:rPr>
              <a:t>"price"</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1750EB"/>
                </a:solidFill>
                <a:effectLst/>
                <a:latin typeface="Arial Unicode MS" panose="020B0604020202020204"/>
                <a:ea typeface="JetBrains Mono"/>
              </a:rPr>
              <a:t>15</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871094"/>
                </a:solidFill>
                <a:effectLst/>
                <a:latin typeface="Arial Unicode MS" panose="020B0604020202020204"/>
                <a:ea typeface="JetBrains Mono"/>
              </a:rPr>
              <a:t>"id"</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1750EB"/>
                </a:solidFill>
                <a:effectLst/>
                <a:latin typeface="Arial Unicode MS" panose="020B0604020202020204"/>
                <a:ea typeface="JetBrains Mono"/>
              </a:rPr>
              <a:t>2</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871094"/>
                </a:solidFill>
                <a:effectLst/>
                <a:latin typeface="Arial Unicode MS" panose="020B0604020202020204"/>
                <a:ea typeface="JetBrains Mono"/>
              </a:rPr>
              <a:t>"name"</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67D17"/>
                </a:solidFill>
                <a:effectLst/>
                <a:latin typeface="Arial Unicode MS" panose="020B0604020202020204"/>
                <a:ea typeface="JetBrains Mono"/>
              </a:rPr>
              <a:t>"Pepsi"</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871094"/>
                </a:solidFill>
                <a:effectLst/>
                <a:latin typeface="Arial Unicode MS" panose="020B0604020202020204"/>
                <a:ea typeface="JetBrains Mono"/>
              </a:rPr>
              <a:t>"price"</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1750EB"/>
                </a:solidFill>
                <a:effectLst/>
                <a:latin typeface="Arial Unicode MS" panose="020B0604020202020204"/>
                <a:ea typeface="JetBrains Mono"/>
              </a:rPr>
              <a:t>20</a:t>
            </a:r>
            <a:r>
              <a:rPr kumimoji="0" lang="en-US" altLang="en-US" sz="1600" b="0" i="0" u="none" strike="noStrike" cap="none" normalizeH="0" baseline="0">
                <a:ln>
                  <a:noFill/>
                </a:ln>
                <a:solidFill>
                  <a:srgbClr val="080808"/>
                </a:solidFill>
                <a:effectLst/>
                <a:latin typeface="Arial Unicode MS" panose="020B0604020202020204"/>
                <a:ea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480910" y="1201081"/>
            <a:ext cx="34483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3B3"/>
                </a:solidFill>
                <a:effectLst/>
                <a:latin typeface="Arial Unicode MS" panose="020B0604020202020204"/>
                <a:ea typeface="JetBrains Mono"/>
              </a:rPr>
              <a:t>import </a:t>
            </a:r>
            <a:r>
              <a:rPr kumimoji="0" lang="en-US" altLang="en-US" sz="1600" b="0" i="0" u="none" strike="noStrike" cap="none" normalizeH="0" baseline="0">
                <a:ln>
                  <a:noFill/>
                </a:ln>
                <a:solidFill>
                  <a:srgbClr val="080808"/>
                </a:solidFill>
                <a:effectLst/>
                <a:latin typeface="Arial Unicode MS" panose="020B0604020202020204"/>
                <a:ea typeface="JetBrains Mono"/>
              </a:rPr>
              <a:t>json</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033B3"/>
                </a:solidFill>
                <a:effectLst/>
                <a:latin typeface="Arial Unicode MS" panose="020B0604020202020204"/>
                <a:ea typeface="JetBrains Mono"/>
              </a:rPr>
              <a:t>def </a:t>
            </a:r>
            <a:r>
              <a:rPr kumimoji="0" lang="en-US" altLang="en-US" sz="1600" b="0" i="0" u="none" strike="noStrike" cap="none" normalizeH="0" baseline="0">
                <a:ln>
                  <a:noFill/>
                </a:ln>
                <a:solidFill>
                  <a:srgbClr val="00627A"/>
                </a:solidFill>
                <a:effectLst/>
                <a:latin typeface="Arial Unicode MS" panose="020B0604020202020204"/>
                <a:ea typeface="JetBrains Mono"/>
              </a:rPr>
              <a:t>saveJson</a:t>
            </a:r>
            <a:r>
              <a:rPr kumimoji="0" lang="en-US" altLang="en-US" sz="1600" b="0" i="0" u="none" strike="noStrike" cap="none" normalizeH="0" baseline="0">
                <a:ln>
                  <a:noFill/>
                </a:ln>
                <a:solidFill>
                  <a:srgbClr val="080808"/>
                </a:solidFill>
                <a:effectLst/>
                <a:latin typeface="Arial Unicode MS" panose="020B0604020202020204"/>
                <a:ea typeface="JetBrains Mono"/>
              </a:rPr>
              <a:t>(fileName,datasets):</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with </a:t>
            </a:r>
            <a:r>
              <a:rPr kumimoji="0" lang="en-US" altLang="en-US" sz="1600" b="0" i="0" u="none" strike="noStrike" cap="none" normalizeH="0" baseline="0">
                <a:ln>
                  <a:noFill/>
                </a:ln>
                <a:solidFill>
                  <a:srgbClr val="000080"/>
                </a:solidFill>
                <a:effectLst/>
                <a:latin typeface="Arial Unicode MS" panose="020B0604020202020204"/>
                <a:ea typeface="JetBrains Mono"/>
              </a:rPr>
              <a:t>open</a:t>
            </a:r>
            <a:r>
              <a:rPr kumimoji="0" lang="en-US" altLang="en-US" sz="1600" b="0" i="0" u="none" strike="noStrike" cap="none" normalizeH="0" baseline="0">
                <a:ln>
                  <a:noFill/>
                </a:ln>
                <a:solidFill>
                  <a:srgbClr val="080808"/>
                </a:solidFill>
                <a:effectLst/>
                <a:latin typeface="Arial Unicode MS" panose="020B0604020202020204"/>
                <a:ea typeface="JetBrains Mono"/>
              </a:rPr>
              <a:t>(fileName, </a:t>
            </a:r>
            <a:r>
              <a:rPr kumimoji="0" lang="en-US" altLang="en-US" sz="1600" b="0" i="0" u="none" strike="noStrike" cap="none" normalizeH="0" baseline="0">
                <a:ln>
                  <a:noFill/>
                </a:ln>
                <a:solidFill>
                  <a:srgbClr val="067D17"/>
                </a:solidFill>
                <a:effectLst/>
                <a:latin typeface="Arial Unicode MS" panose="020B0604020202020204"/>
                <a:ea typeface="JetBrains Mono"/>
              </a:rPr>
              <a:t>"w"</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as </a:t>
            </a:r>
            <a:r>
              <a:rPr kumimoji="0" lang="en-US" altLang="en-US" sz="1600" b="0" i="0" u="none" strike="noStrike" cap="none" normalizeH="0" baseline="0">
                <a:ln>
                  <a:noFill/>
                </a:ln>
                <a:solidFill>
                  <a:srgbClr val="080808"/>
                </a:solidFill>
                <a:effectLst/>
                <a:latin typeface="Arial Unicode MS" panose="020B0604020202020204"/>
                <a:ea typeface="JetBrains Mono"/>
              </a:rPr>
              <a:t>file: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json.dump(datasets, file)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033B3"/>
                </a:solidFill>
                <a:effectLst/>
                <a:latin typeface="Arial Unicode MS" panose="020B0604020202020204"/>
                <a:ea typeface="JetBrains Mono"/>
              </a:rPr>
              <a:t>def </a:t>
            </a:r>
            <a:r>
              <a:rPr kumimoji="0" lang="en-US" altLang="en-US" sz="1600" b="0" i="0" u="none" strike="noStrike" cap="none" normalizeH="0" baseline="0">
                <a:ln>
                  <a:noFill/>
                </a:ln>
                <a:solidFill>
                  <a:srgbClr val="00627A"/>
                </a:solidFill>
                <a:effectLst/>
                <a:latin typeface="Arial Unicode MS" panose="020B0604020202020204"/>
                <a:ea typeface="JetBrains Mono"/>
              </a:rPr>
              <a:t>openJson</a:t>
            </a:r>
            <a:r>
              <a:rPr kumimoji="0" lang="en-US" altLang="en-US" sz="1600" b="0" i="0" u="none" strike="noStrike" cap="none" normalizeH="0" baseline="0">
                <a:ln>
                  <a:noFill/>
                </a:ln>
                <a:solidFill>
                  <a:srgbClr val="080808"/>
                </a:solidFill>
                <a:effectLst/>
                <a:latin typeface="Arial Unicode MS" panose="020B0604020202020204"/>
                <a:ea typeface="JetBrains Mono"/>
              </a:rPr>
              <a:t>(fileName):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try</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with </a:t>
            </a:r>
            <a:r>
              <a:rPr kumimoji="0" lang="en-US" altLang="en-US" sz="1600" b="0" i="0" u="none" strike="noStrike" cap="none" normalizeH="0" baseline="0">
                <a:ln>
                  <a:noFill/>
                </a:ln>
                <a:solidFill>
                  <a:srgbClr val="000080"/>
                </a:solidFill>
                <a:effectLst/>
                <a:latin typeface="Arial Unicode MS" panose="020B0604020202020204"/>
                <a:ea typeface="JetBrains Mono"/>
              </a:rPr>
              <a:t>open</a:t>
            </a:r>
            <a:r>
              <a:rPr kumimoji="0" lang="en-US" altLang="en-US" sz="1600" b="0" i="0" u="none" strike="noStrike" cap="none" normalizeH="0" baseline="0">
                <a:ln>
                  <a:noFill/>
                </a:ln>
                <a:solidFill>
                  <a:srgbClr val="080808"/>
                </a:solidFill>
                <a:effectLst/>
                <a:latin typeface="Arial Unicode MS" panose="020B0604020202020204"/>
                <a:ea typeface="JetBrains Mono"/>
              </a:rPr>
              <a:t>(fileName, </a:t>
            </a:r>
            <a:r>
              <a:rPr kumimoji="0" lang="en-US" altLang="en-US" sz="1600" b="0" i="0" u="none" strike="noStrike" cap="none" normalizeH="0" baseline="0">
                <a:ln>
                  <a:noFill/>
                </a:ln>
                <a:solidFill>
                  <a:srgbClr val="067D17"/>
                </a:solidFill>
                <a:effectLst/>
                <a:latin typeface="Arial Unicode MS" panose="020B0604020202020204"/>
                <a:ea typeface="JetBrains Mono"/>
              </a:rPr>
              <a:t>"r"</a:t>
            </a: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as </a:t>
            </a:r>
            <a:r>
              <a:rPr kumimoji="0" lang="en-US" altLang="en-US" sz="1600" b="0" i="0" u="none" strike="noStrike" cap="none" normalizeH="0" baseline="0">
                <a:ln>
                  <a:noFill/>
                </a:ln>
                <a:solidFill>
                  <a:srgbClr val="080808"/>
                </a:solidFill>
                <a:effectLst/>
                <a:latin typeface="Arial Unicode MS" panose="020B0604020202020204"/>
                <a:ea typeface="JetBrains Mono"/>
              </a:rPr>
              <a:t>file: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datasets = json.load(file)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return </a:t>
            </a:r>
            <a:r>
              <a:rPr kumimoji="0" lang="en-US" altLang="en-US" sz="1600" b="0" i="0" u="none" strike="noStrike" cap="none" normalizeH="0" baseline="0">
                <a:ln>
                  <a:noFill/>
                </a:ln>
                <a:solidFill>
                  <a:srgbClr val="080808"/>
                </a:solidFill>
                <a:effectLst/>
                <a:latin typeface="Arial Unicode MS" panose="020B0604020202020204"/>
                <a:ea typeface="JetBrains Mono"/>
              </a:rPr>
              <a:t>datasets</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except</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        </a:t>
            </a:r>
            <a:r>
              <a:rPr kumimoji="0" lang="en-US" altLang="en-US" sz="1600" b="0" i="0" u="none" strike="noStrike" cap="none" normalizeH="0" baseline="0">
                <a:ln>
                  <a:noFill/>
                </a:ln>
                <a:solidFill>
                  <a:srgbClr val="0033B3"/>
                </a:solidFill>
                <a:effectLst/>
                <a:latin typeface="Arial Unicode MS" panose="020B0604020202020204"/>
                <a:ea typeface="JetBrains Mono"/>
              </a:rPr>
              <a:t>pass</a:t>
            </a:r>
            <a:br>
              <a:rPr kumimoji="0" lang="en-US" altLang="en-US" sz="1600" b="0" i="0" u="none" strike="noStrike" cap="none" normalizeH="0" baseline="0">
                <a:ln>
                  <a:noFill/>
                </a:ln>
                <a:solidFill>
                  <a:srgbClr val="0033B3"/>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datasets=[]</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6076777" y="1181043"/>
            <a:ext cx="4929555"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80808"/>
                </a:solidFill>
                <a:effectLst/>
                <a:latin typeface="Arial Unicode MS" panose="020B0604020202020204"/>
                <a:ea typeface="JetBrains Mono"/>
              </a:rPr>
              <a:t>datasets=[]</a:t>
            </a:r>
            <a:br>
              <a:rPr kumimoji="0" lang="en-US" altLang="en-US" sz="1600" b="0" i="0" u="none" strike="noStrike" cap="none" normalizeH="0" baseline="0">
                <a:ln>
                  <a:noFill/>
                </a:ln>
                <a:solidFill>
                  <a:srgbClr val="080808"/>
                </a:solidFill>
                <a:effectLst/>
                <a:latin typeface="Arial Unicode MS" panose="020B0604020202020204"/>
                <a:ea typeface="JetBrains Mono"/>
              </a:rPr>
            </a:b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id=</a:t>
            </a:r>
            <a:r>
              <a:rPr kumimoji="0" lang="en-US" altLang="en-US" sz="1600" b="0" i="0" u="none" strike="noStrike" cap="none" normalizeH="0" baseline="0">
                <a:ln>
                  <a:noFill/>
                </a:ln>
                <a:solidFill>
                  <a:srgbClr val="1750EB"/>
                </a:solidFill>
                <a:effectLst/>
                <a:latin typeface="Arial Unicode MS" panose="020B0604020202020204"/>
                <a:ea typeface="JetBrains Mono"/>
              </a:rPr>
              <a:t>1</a:t>
            </a:r>
            <a:br>
              <a:rPr kumimoji="0" lang="en-US" altLang="en-US" sz="1600" b="0" i="0" u="none" strike="noStrike" cap="none" normalizeH="0" baseline="0">
                <a:ln>
                  <a:noFill/>
                </a:ln>
                <a:solidFill>
                  <a:srgbClr val="1750EB"/>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name=</a:t>
            </a:r>
            <a:r>
              <a:rPr kumimoji="0" lang="en-US" altLang="en-US" sz="1600" b="0" i="0" u="none" strike="noStrike" cap="none" normalizeH="0" baseline="0">
                <a:ln>
                  <a:noFill/>
                </a:ln>
                <a:solidFill>
                  <a:srgbClr val="067D17"/>
                </a:solidFill>
                <a:effectLst/>
                <a:latin typeface="Arial Unicode MS" panose="020B0604020202020204"/>
                <a:ea typeface="JetBrains Mono"/>
              </a:rPr>
              <a:t>"Cocacola"</a:t>
            </a:r>
            <a:br>
              <a:rPr kumimoji="0" lang="en-US" altLang="en-US" sz="1600" b="0" i="0" u="none" strike="noStrike" cap="none" normalizeH="0" baseline="0">
                <a:ln>
                  <a:noFill/>
                </a:ln>
                <a:solidFill>
                  <a:srgbClr val="067D17"/>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price=</a:t>
            </a:r>
            <a:r>
              <a:rPr kumimoji="0" lang="en-US" altLang="en-US" sz="1600" b="0" i="0" u="none" strike="noStrike" cap="none" normalizeH="0" baseline="0">
                <a:ln>
                  <a:noFill/>
                </a:ln>
                <a:solidFill>
                  <a:srgbClr val="1750EB"/>
                </a:solidFill>
                <a:effectLst/>
                <a:latin typeface="Arial Unicode MS" panose="020B0604020202020204"/>
                <a:ea typeface="JetBrains Mono"/>
              </a:rPr>
              <a:t>15</a:t>
            </a:r>
            <a:br>
              <a:rPr kumimoji="0" lang="en-US" altLang="en-US" sz="1600" b="0" i="0" u="none" strike="noStrike" cap="none" normalizeH="0" baseline="0">
                <a:ln>
                  <a:noFill/>
                </a:ln>
                <a:solidFill>
                  <a:srgbClr val="1750EB"/>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datasets.append({</a:t>
            </a:r>
            <a:r>
              <a:rPr kumimoji="0" lang="en-US" altLang="en-US" sz="1600" b="0" i="0" u="none" strike="noStrike" cap="none" normalizeH="0" baseline="0">
                <a:ln>
                  <a:noFill/>
                </a:ln>
                <a:solidFill>
                  <a:srgbClr val="067D17"/>
                </a:solidFill>
                <a:effectLst/>
                <a:latin typeface="Arial Unicode MS" panose="020B0604020202020204"/>
                <a:ea typeface="JetBrains Mono"/>
              </a:rPr>
              <a:t>"id"</a:t>
            </a:r>
            <a:r>
              <a:rPr kumimoji="0" lang="en-US" altLang="en-US" sz="1600" b="0" i="0" u="none" strike="noStrike" cap="none" normalizeH="0" baseline="0">
                <a:ln>
                  <a:noFill/>
                </a:ln>
                <a:solidFill>
                  <a:srgbClr val="080808"/>
                </a:solidFill>
                <a:effectLst/>
                <a:latin typeface="Arial Unicode MS" panose="020B0604020202020204"/>
                <a:ea typeface="JetBrains Mono"/>
              </a:rPr>
              <a:t>:id,</a:t>
            </a:r>
            <a:r>
              <a:rPr kumimoji="0" lang="en-US" altLang="en-US" sz="1600" b="0" i="0" u="none" strike="noStrike" cap="none" normalizeH="0" baseline="0">
                <a:ln>
                  <a:noFill/>
                </a:ln>
                <a:solidFill>
                  <a:srgbClr val="067D17"/>
                </a:solidFill>
                <a:effectLst/>
                <a:latin typeface="Arial Unicode MS" panose="020B0604020202020204"/>
                <a:ea typeface="JetBrains Mono"/>
              </a:rPr>
              <a:t>"name"</a:t>
            </a:r>
            <a:r>
              <a:rPr kumimoji="0" lang="en-US" altLang="en-US" sz="1600" b="0" i="0" u="none" strike="noStrike" cap="none" normalizeH="0" baseline="0">
                <a:ln>
                  <a:noFill/>
                </a:ln>
                <a:solidFill>
                  <a:srgbClr val="080808"/>
                </a:solidFill>
                <a:effectLst/>
                <a:latin typeface="Arial Unicode MS" panose="020B0604020202020204"/>
                <a:ea typeface="JetBrains Mono"/>
              </a:rPr>
              <a:t>:name,</a:t>
            </a:r>
            <a:r>
              <a:rPr kumimoji="0" lang="en-US" altLang="en-US" sz="1600" b="0" i="0" u="none" strike="noStrike" cap="none" normalizeH="0" baseline="0">
                <a:ln>
                  <a:noFill/>
                </a:ln>
                <a:solidFill>
                  <a:srgbClr val="067D17"/>
                </a:solidFill>
                <a:effectLst/>
                <a:latin typeface="Arial Unicode MS" panose="020B0604020202020204"/>
                <a:ea typeface="JetBrains Mono"/>
              </a:rPr>
              <a:t>"price"</a:t>
            </a:r>
            <a:r>
              <a:rPr kumimoji="0" lang="en-US" altLang="en-US" sz="1600" b="0" i="0" u="none" strike="noStrike" cap="none" normalizeH="0" baseline="0">
                <a:ln>
                  <a:noFill/>
                </a:ln>
                <a:solidFill>
                  <a:srgbClr val="080808"/>
                </a:solidFill>
                <a:effectLst/>
                <a:latin typeface="Arial Unicode MS" panose="020B0604020202020204"/>
                <a:ea typeface="JetBrains Mono"/>
              </a:rPr>
              <a:t>:price})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datasets.append({</a:t>
            </a:r>
            <a:r>
              <a:rPr kumimoji="0" lang="en-US" altLang="en-US" sz="1600" b="0" i="0" u="none" strike="noStrike" cap="none" normalizeH="0" baseline="0">
                <a:ln>
                  <a:noFill/>
                </a:ln>
                <a:solidFill>
                  <a:srgbClr val="067D17"/>
                </a:solidFill>
                <a:effectLst/>
                <a:latin typeface="Arial Unicode MS" panose="020B0604020202020204"/>
                <a:ea typeface="JetBrains Mono"/>
              </a:rPr>
              <a:t>"id"</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1750EB"/>
                </a:solidFill>
                <a:effectLst/>
                <a:latin typeface="Arial Unicode MS" panose="020B0604020202020204"/>
                <a:ea typeface="JetBrains Mono"/>
              </a:rPr>
              <a:t>2</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67D17"/>
                </a:solidFill>
                <a:effectLst/>
                <a:latin typeface="Arial Unicode MS" panose="020B0604020202020204"/>
                <a:ea typeface="JetBrains Mono"/>
              </a:rPr>
              <a:t>"name"</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67D17"/>
                </a:solidFill>
                <a:effectLst/>
                <a:latin typeface="Arial Unicode MS" panose="020B0604020202020204"/>
                <a:ea typeface="JetBrains Mono"/>
              </a:rPr>
              <a:t>"Pepsi"</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67D17"/>
                </a:solidFill>
                <a:effectLst/>
                <a:latin typeface="Arial Unicode MS" panose="020B0604020202020204"/>
                <a:ea typeface="JetBrains Mono"/>
              </a:rPr>
              <a:t>"price"</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1750EB"/>
                </a:solidFill>
                <a:effectLst/>
                <a:latin typeface="Arial Unicode MS" panose="020B0604020202020204"/>
                <a:ea typeface="JetBrains Mono"/>
              </a:rPr>
              <a:t>20</a:t>
            </a:r>
            <a:r>
              <a:rPr kumimoji="0" lang="en-US" altLang="en-US" sz="1600" b="0" i="0" u="none" strike="noStrike" cap="none" normalizeH="0" baseline="0">
                <a:ln>
                  <a:noFill/>
                </a:ln>
                <a:solidFill>
                  <a:srgbClr val="080808"/>
                </a:solidFill>
                <a:effectLst/>
                <a:latin typeface="Arial Unicode MS" panose="020B0604020202020204"/>
                <a:ea typeface="JetBrains Mono"/>
              </a:rPr>
              <a:t>})</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fileName=</a:t>
            </a:r>
            <a:r>
              <a:rPr kumimoji="0" lang="en-US" altLang="en-US" sz="1600" b="0" i="0" u="none" strike="noStrike" cap="none" normalizeH="0" baseline="0">
                <a:ln>
                  <a:noFill/>
                </a:ln>
                <a:solidFill>
                  <a:srgbClr val="067D17"/>
                </a:solidFill>
                <a:effectLst/>
                <a:latin typeface="Arial Unicode MS" panose="020B0604020202020204"/>
                <a:ea typeface="JetBrains Mono"/>
              </a:rPr>
              <a:t>"dataset.json"</a:t>
            </a:r>
            <a:br>
              <a:rPr kumimoji="0" lang="en-US" altLang="en-US" sz="1600" b="0" i="0" u="none" strike="noStrike" cap="none" normalizeH="0" baseline="0">
                <a:ln>
                  <a:noFill/>
                </a:ln>
                <a:solidFill>
                  <a:srgbClr val="067D17"/>
                </a:solidFill>
                <a:effectLst/>
                <a:latin typeface="Arial Unicode MS" panose="020B0604020202020204"/>
                <a:ea typeface="JetBrains Mono"/>
              </a:rPr>
            </a:br>
            <a:r>
              <a:rPr kumimoji="0" lang="en-US" altLang="en-US" sz="1600" b="0" i="0" u="none" strike="noStrike" cap="none" normalizeH="0" baseline="0">
                <a:ln>
                  <a:noFill/>
                </a:ln>
                <a:solidFill>
                  <a:srgbClr val="080808"/>
                </a:solidFill>
                <a:effectLst/>
                <a:latin typeface="Arial Unicode MS" panose="020B0604020202020204"/>
                <a:ea typeface="JetBrains Mono"/>
              </a:rPr>
              <a:t>saveJson(fileName,datasets)</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3" name="Down Arrow 12"/>
          <p:cNvSpPr/>
          <p:nvPr/>
        </p:nvSpPr>
        <p:spPr>
          <a:xfrm>
            <a:off x="8261796" y="3489367"/>
            <a:ext cx="122350" cy="47432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301544" y="2073499"/>
            <a:ext cx="945572" cy="772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
          <p:cNvSpPr>
            <a:spLocks noChangeArrowheads="1"/>
          </p:cNvSpPr>
          <p:nvPr/>
        </p:nvSpPr>
        <p:spPr bwMode="auto">
          <a:xfrm>
            <a:off x="7202311" y="5083644"/>
            <a:ext cx="2241319"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80808"/>
                </a:solidFill>
                <a:effectLst/>
                <a:latin typeface="Arial Unicode MS" panose="020B0604020202020204"/>
                <a:ea typeface="JetBrains Mono"/>
              </a:rPr>
              <a:t>x=openJson(fileName)</a:t>
            </a:r>
            <a:br>
              <a:rPr kumimoji="0" lang="en-US" altLang="en-US" sz="1600" b="0" i="0" u="none" strike="noStrike" cap="none" normalizeH="0" baseline="0">
                <a:ln>
                  <a:noFill/>
                </a:ln>
                <a:solidFill>
                  <a:srgbClr val="080808"/>
                </a:solidFill>
                <a:effectLst/>
                <a:latin typeface="Arial Unicode MS" panose="020B0604020202020204"/>
                <a:ea typeface="JetBrains Mono"/>
              </a:rPr>
            </a:br>
            <a:r>
              <a:rPr kumimoji="0" lang="en-US" altLang="en-US" sz="1600" b="0" i="0" u="none" strike="noStrike" cap="none" normalizeH="0" baseline="0">
                <a:ln>
                  <a:noFill/>
                </a:ln>
                <a:solidFill>
                  <a:srgbClr val="000080"/>
                </a:solidFill>
                <a:effectLst/>
                <a:latin typeface="Arial Unicode MS" panose="020B0604020202020204"/>
                <a:ea typeface="JetBrains Mono"/>
              </a:rPr>
              <a:t>print</a:t>
            </a:r>
            <a:r>
              <a:rPr kumimoji="0" lang="en-US" altLang="en-US" sz="1600" b="0" i="0" u="none" strike="noStrike" cap="none" normalizeH="0" baseline="0">
                <a:ln>
                  <a:noFill/>
                </a:ln>
                <a:solidFill>
                  <a:srgbClr val="080808"/>
                </a:solidFill>
                <a:effectLst/>
                <a:latin typeface="Arial Unicode MS" panose="020B0604020202020204"/>
                <a:ea typeface="JetBrains Mono"/>
              </a:rPr>
              <a:t>(x[</a:t>
            </a:r>
            <a:r>
              <a:rPr kumimoji="0" lang="en-US" altLang="en-US" sz="1600" b="0" i="0" u="none" strike="noStrike" cap="none" normalizeH="0" baseline="0">
                <a:ln>
                  <a:noFill/>
                </a:ln>
                <a:solidFill>
                  <a:srgbClr val="1750EB"/>
                </a:solidFill>
                <a:effectLst/>
                <a:latin typeface="Arial Unicode MS" panose="020B0604020202020204"/>
                <a:ea typeface="JetBrains Mono"/>
              </a:rPr>
              <a:t>0</a:t>
            </a:r>
            <a:r>
              <a:rPr kumimoji="0" lang="en-US" altLang="en-US" sz="1600" b="0" i="0" u="none" strike="noStrike" cap="none" normalizeH="0" baseline="0">
                <a:ln>
                  <a:noFill/>
                </a:ln>
                <a:solidFill>
                  <a:srgbClr val="080808"/>
                </a:solidFill>
                <a:effectLst/>
                <a:latin typeface="Arial Unicode MS" panose="020B0604020202020204"/>
                <a:ea typeface="JetBrains Mono"/>
              </a:rPr>
              <a:t>][</a:t>
            </a:r>
            <a:r>
              <a:rPr kumimoji="0" lang="en-US" altLang="en-US" sz="1600" b="0" i="0" u="none" strike="noStrike" cap="none" normalizeH="0" baseline="0">
                <a:ln>
                  <a:noFill/>
                </a:ln>
                <a:solidFill>
                  <a:srgbClr val="067D17"/>
                </a:solidFill>
                <a:effectLst/>
                <a:latin typeface="Arial Unicode MS" panose="020B0604020202020204"/>
                <a:ea typeface="JetBrains Mono"/>
              </a:rPr>
              <a:t>"name"</a:t>
            </a:r>
            <a:r>
              <a:rPr kumimoji="0" lang="en-US" altLang="en-US" sz="1600" b="0" i="0" u="none" strike="noStrike" cap="none" normalizeH="0" baseline="0">
                <a:ln>
                  <a:noFill/>
                </a:ln>
                <a:solidFill>
                  <a:srgbClr val="080808"/>
                </a:solidFill>
                <a:effectLst/>
                <a:latin typeface="Arial Unicode MS" panose="020B0604020202020204"/>
                <a:ea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20" name="Down Arrow 19"/>
          <p:cNvSpPr/>
          <p:nvPr/>
        </p:nvSpPr>
        <p:spPr>
          <a:xfrm>
            <a:off x="8129786" y="4609321"/>
            <a:ext cx="122350" cy="47432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56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1. Tổng quan về máy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1. Tổng quan về máy học</a:t>
            </a:r>
          </a:p>
          <a:p>
            <a:pPr algn="just">
              <a:buFont typeface="Wingdings" panose="05000000000000000000" pitchFamily="2" charset="2"/>
              <a:buChar char="v"/>
            </a:pPr>
            <a:r>
              <a:rPr lang="en-US" sz="2800">
                <a:latin typeface="Cambria" panose="02040503050406030204" pitchFamily="18" charset="0"/>
              </a:rPr>
              <a:t>1.1. Trí tuệ nhân tạo và máy học</a:t>
            </a:r>
          </a:p>
          <a:p>
            <a:pPr algn="just">
              <a:buFont typeface="Wingdings" panose="05000000000000000000" pitchFamily="2" charset="2"/>
              <a:buChar char="v"/>
            </a:pPr>
            <a:r>
              <a:rPr lang="en-US" sz="2800">
                <a:latin typeface="Cambria" panose="02040503050406030204" pitchFamily="18" charset="0"/>
              </a:rPr>
              <a:t>1.2. Phân loại chức năng nhiệm vụ của máy học</a:t>
            </a:r>
          </a:p>
          <a:p>
            <a:pPr algn="just">
              <a:buFont typeface="Wingdings" panose="05000000000000000000" pitchFamily="2" charset="2"/>
              <a:buChar char="v"/>
            </a:pPr>
            <a:r>
              <a:rPr lang="en-US" sz="2800">
                <a:latin typeface="Cambria" panose="02040503050406030204" pitchFamily="18" charset="0"/>
              </a:rPr>
              <a:t>1.2.1.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extLst>
      <p:ext uri="{BB962C8B-B14F-4D97-AF65-F5344CB8AC3E}">
        <p14:creationId xmlns:p14="http://schemas.microsoft.com/office/powerpoint/2010/main" val="3944561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108543"/>
          </a:xfrm>
          <a:prstGeom prst="rect">
            <a:avLst/>
          </a:prstGeom>
        </p:spPr>
        <p:txBody>
          <a:bodyPr wrap="square">
            <a:spAutoFit/>
          </a:bodyPr>
          <a:lstStyle/>
          <a:p>
            <a:pPr algn="just"/>
            <a:r>
              <a:rPr lang="vi-VN" sz="2800">
                <a:latin typeface="+mj-lt"/>
              </a:rPr>
              <a:t>Trong khoa học máy tính, </a:t>
            </a:r>
            <a:r>
              <a:rPr lang="vi-VN" sz="2800" b="1">
                <a:latin typeface="+mj-lt"/>
              </a:rPr>
              <a:t>trí tuệ nhân tạo </a:t>
            </a:r>
            <a:r>
              <a:rPr lang="vi-VN" sz="2800">
                <a:latin typeface="+mj-lt"/>
              </a:rPr>
              <a:t>hay</a:t>
            </a:r>
            <a:r>
              <a:rPr lang="vi-VN" sz="2800" b="1">
                <a:latin typeface="+mj-lt"/>
              </a:rPr>
              <a:t> AI </a:t>
            </a:r>
            <a:r>
              <a:rPr lang="vi-VN" sz="2800">
                <a:latin typeface="+mj-lt"/>
              </a:rPr>
              <a:t>(tiếng Anh: </a:t>
            </a:r>
            <a:r>
              <a:rPr lang="vi-VN" sz="2800" b="1">
                <a:latin typeface="+mj-lt"/>
              </a:rPr>
              <a:t>artificial intelligence</a:t>
            </a:r>
            <a:r>
              <a:rPr lang="vi-VN" sz="2800">
                <a:latin typeface="+mj-lt"/>
              </a:rPr>
              <a:t>), đôi khi được gọi là trí thông minh nhân tạo, là trí thông minh được thể hiện bằng máy móc, trái ngược với trí thông minh tự nhiên của con người. Thông thường, thuật ngữ "trí tuệ nhân tạo" thường được sử dụng để mô tả các máy móc chủ(hoặc máy tính) có khả năng bắt chước các chức năng "nhận thức" mà con người thường phải liên kết với tâm trí, như "học tập" và "giải quyết vấn đề".</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040175" y="4399651"/>
            <a:ext cx="2428461" cy="400110"/>
          </a:xfrm>
          <a:prstGeom prst="rect">
            <a:avLst/>
          </a:prstGeom>
        </p:spPr>
        <p:txBody>
          <a:bodyPr wrap="square">
            <a:spAutoFit/>
          </a:bodyPr>
          <a:lstStyle/>
          <a:p>
            <a:pPr algn="just"/>
            <a:r>
              <a:rPr lang="en-US" sz="2000">
                <a:latin typeface="+mj-lt"/>
              </a:rPr>
              <a:t>Source: Wikipedia</a:t>
            </a:r>
          </a:p>
        </p:txBody>
      </p:sp>
    </p:spTree>
    <p:extLst>
      <p:ext uri="{BB962C8B-B14F-4D97-AF65-F5344CB8AC3E}">
        <p14:creationId xmlns:p14="http://schemas.microsoft.com/office/powerpoint/2010/main" val="202657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970318"/>
          </a:xfrm>
          <a:prstGeom prst="rect">
            <a:avLst/>
          </a:prstGeom>
        </p:spPr>
        <p:txBody>
          <a:bodyPr wrap="square">
            <a:spAutoFit/>
          </a:bodyPr>
          <a:lstStyle/>
          <a:p>
            <a:pPr algn="just"/>
            <a:r>
              <a:rPr lang="vi-VN" sz="2800" b="1">
                <a:latin typeface="+mj-lt"/>
              </a:rPr>
              <a:t>Máy học</a:t>
            </a:r>
            <a:r>
              <a:rPr lang="en-US" sz="2800" b="1">
                <a:latin typeface="+mj-lt"/>
              </a:rPr>
              <a:t> </a:t>
            </a:r>
            <a:r>
              <a:rPr lang="en-US" sz="2800" b="1">
                <a:latin typeface="Times New Roman" panose="02020603050405020304" pitchFamily="18" charset="0"/>
                <a:cs typeface="Times New Roman" panose="02020603050405020304" pitchFamily="18" charset="0"/>
              </a:rPr>
              <a:t>(Machine Learning)</a:t>
            </a:r>
            <a:r>
              <a:rPr lang="vi-VN" sz="2800" b="1">
                <a:latin typeface="+mj-lt"/>
              </a:rPr>
              <a:t> </a:t>
            </a:r>
            <a:r>
              <a:rPr lang="vi-VN" sz="2800">
                <a:latin typeface="+mj-lt"/>
              </a:rPr>
              <a:t>là môn khoa học nhằm phát triển những thuật toán và mô hình thống kê mà các hệ thống máy tính sử dụng để thực hiện các tác vụ dựa vào khuôn mẫu và suy luận mà không cần hướng dẫn cụ thể. Các hệ thống máy tính sử dụng thuật toán máy học để xử lý khối lượng lớn dữ liệu trong quá khứ và xác định các khuôn mẫu dữ liệu. Việc này cho phép chúng dự đoán kết quả chính xác hơn từ cùng một tập dữ liệu đầu vào cho trước. Ví dụ: các nhà khoa học dữ liệu có thể đào tạo một ứng dụng y tế chẩn đoán ung thư từ ảnh chụp X-quang bằng cách lưu trữ hàng triệu ảnh quét và chẩn đoán tương ứng.</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207600" y="5061371"/>
            <a:ext cx="2428461" cy="400110"/>
          </a:xfrm>
          <a:prstGeom prst="rect">
            <a:avLst/>
          </a:prstGeom>
        </p:spPr>
        <p:txBody>
          <a:bodyPr wrap="square">
            <a:spAutoFit/>
          </a:bodyPr>
          <a:lstStyle/>
          <a:p>
            <a:pPr algn="just"/>
            <a:r>
              <a:rPr lang="en-US" sz="2000">
                <a:latin typeface="+mj-lt"/>
              </a:rPr>
              <a:t>Source: aws</a:t>
            </a:r>
          </a:p>
        </p:txBody>
      </p:sp>
    </p:spTree>
    <p:extLst>
      <p:ext uri="{BB962C8B-B14F-4D97-AF65-F5344CB8AC3E}">
        <p14:creationId xmlns:p14="http://schemas.microsoft.com/office/powerpoint/2010/main" val="770640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539430"/>
          </a:xfrm>
          <a:prstGeom prst="rect">
            <a:avLst/>
          </a:prstGeom>
        </p:spPr>
        <p:txBody>
          <a:bodyPr wrap="square">
            <a:spAutoFit/>
          </a:bodyPr>
          <a:lstStyle/>
          <a:p>
            <a:pPr algn="just"/>
            <a:r>
              <a:rPr lang="vi-VN" sz="2800" b="1">
                <a:latin typeface="+mj-lt"/>
              </a:rPr>
              <a:t>Học </a:t>
            </a:r>
            <a:r>
              <a:rPr lang="vi-VN" sz="2800" b="1">
                <a:latin typeface="Times New Roman" panose="02020603050405020304" pitchFamily="18" charset="0"/>
                <a:cs typeface="Times New Roman" panose="02020603050405020304" pitchFamily="18" charset="0"/>
              </a:rPr>
              <a:t>sâu</a:t>
            </a:r>
            <a:r>
              <a:rPr lang="en-US" sz="2800" b="1">
                <a:latin typeface="Times New Roman" panose="02020603050405020304" pitchFamily="18" charset="0"/>
                <a:cs typeface="Times New Roman" panose="02020603050405020304" pitchFamily="18" charset="0"/>
              </a:rPr>
              <a:t> (Deep Learning)</a:t>
            </a:r>
            <a:r>
              <a:rPr lang="vi-VN" sz="2800" b="1">
                <a:latin typeface="+mj-lt"/>
              </a:rPr>
              <a:t> </a:t>
            </a:r>
            <a:r>
              <a:rPr lang="vi-VN" sz="2800">
                <a:latin typeface="+mj-lt"/>
              </a:rPr>
              <a:t>là một phương thức trong lĩnh vực trí tuệ nhân tạo (AI), được sử dụng để dạy máy tính xử lý dữ liệu theo cách được lấy cảm hứng từ bộ não con người. Mô hình học sâu có thể nhận diện nhiều hình mẫu phức tạp trong hình ảnh, văn bản, âm thanh và các dữ liệu khác để tạo ra thông tin chuyên sâu và dự đoán chính xác. Bạn có thể sử dụng các phương pháp học sâu để tự động hóa các tác vụ thường đòi hỏi trí tuệ con người, chẳng hạn như mô tả hình ảnh hoặc chép lời một tập tin âm thanh. </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207600" y="5061371"/>
            <a:ext cx="2428461" cy="400110"/>
          </a:xfrm>
          <a:prstGeom prst="rect">
            <a:avLst/>
          </a:prstGeom>
        </p:spPr>
        <p:txBody>
          <a:bodyPr wrap="square">
            <a:spAutoFit/>
          </a:bodyPr>
          <a:lstStyle/>
          <a:p>
            <a:pPr algn="just"/>
            <a:r>
              <a:rPr lang="en-US" sz="2000">
                <a:latin typeface="+mj-lt"/>
              </a:rPr>
              <a:t>Source: aws</a:t>
            </a:r>
          </a:p>
        </p:txBody>
      </p:sp>
    </p:spTree>
    <p:extLst>
      <p:ext uri="{BB962C8B-B14F-4D97-AF65-F5344CB8AC3E}">
        <p14:creationId xmlns:p14="http://schemas.microsoft.com/office/powerpoint/2010/main" val="411028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0. Ôn tập kỹ thuật lập trình với Python</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Hàm</a:t>
            </a:r>
          </a:p>
          <a:p>
            <a:pPr algn="just">
              <a:buFont typeface="Wingdings" panose="05000000000000000000" pitchFamily="2" charset="2"/>
              <a:buChar char="v"/>
            </a:pPr>
            <a:r>
              <a:rPr lang="en-US" sz="2800">
                <a:latin typeface="Cambria" panose="02040503050406030204" pitchFamily="18" charset="0"/>
              </a:rPr>
              <a:t>Danh sách</a:t>
            </a:r>
          </a:p>
          <a:p>
            <a:pPr algn="just">
              <a:buFont typeface="Wingdings" panose="05000000000000000000" pitchFamily="2" charset="2"/>
              <a:buChar char="v"/>
            </a:pPr>
            <a:r>
              <a:rPr lang="en-US" sz="2800">
                <a:latin typeface="Cambria" panose="02040503050406030204" pitchFamily="18" charset="0"/>
              </a:rPr>
              <a:t>Class trong Python</a:t>
            </a:r>
          </a:p>
          <a:p>
            <a:pPr algn="just">
              <a:buFont typeface="Wingdings" panose="05000000000000000000" pitchFamily="2" charset="2"/>
              <a:buChar char="v"/>
            </a:pPr>
            <a:r>
              <a:rPr lang="en-US" sz="2800">
                <a:latin typeface="Cambria" panose="02040503050406030204" pitchFamily="18" charset="0"/>
              </a:rPr>
              <a:t>Serialize/Deserialize data</a:t>
            </a:r>
          </a:p>
          <a:p>
            <a:pPr algn="just">
              <a:buFont typeface="Wingdings" panose="05000000000000000000" pitchFamily="2" charset="2"/>
              <a:buChar char="v"/>
            </a:pPr>
            <a:endParaRPr lang="en-US" sz="2800">
              <a:latin typeface="Cambria" panose="02040503050406030204" pitchFamily="18" charset="0"/>
            </a:endParaRPr>
          </a:p>
        </p:txBody>
      </p:sp>
    </p:spTree>
    <p:extLst>
      <p:ext uri="{BB962C8B-B14F-4D97-AF65-F5344CB8AC3E}">
        <p14:creationId xmlns:p14="http://schemas.microsoft.com/office/powerpoint/2010/main" val="3321749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086379" y="1241193"/>
            <a:ext cx="7785278" cy="4616319"/>
          </a:xfrm>
          <a:prstGeom prst="rect">
            <a:avLst/>
          </a:prstGeom>
        </p:spPr>
      </p:pic>
    </p:spTree>
    <p:extLst>
      <p:ext uri="{BB962C8B-B14F-4D97-AF65-F5344CB8AC3E}">
        <p14:creationId xmlns:p14="http://schemas.microsoft.com/office/powerpoint/2010/main" val="1825721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 name="Picture 9"/>
          <p:cNvPicPr>
            <a:picLocks noChangeAspect="1"/>
          </p:cNvPicPr>
          <p:nvPr/>
        </p:nvPicPr>
        <p:blipFill>
          <a:blip r:embed="rId3"/>
          <a:stretch>
            <a:fillRect/>
          </a:stretch>
        </p:blipFill>
        <p:spPr>
          <a:xfrm>
            <a:off x="2555071" y="1188581"/>
            <a:ext cx="6765413" cy="4939085"/>
          </a:xfrm>
          <a:prstGeom prst="rect">
            <a:avLst/>
          </a:prstGeom>
        </p:spPr>
      </p:pic>
    </p:spTree>
    <p:extLst>
      <p:ext uri="{BB962C8B-B14F-4D97-AF65-F5344CB8AC3E}">
        <p14:creationId xmlns:p14="http://schemas.microsoft.com/office/powerpoint/2010/main" val="2531042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523220"/>
          </a:xfrm>
          <a:prstGeom prst="rect">
            <a:avLst/>
          </a:prstGeom>
        </p:spPr>
        <p:txBody>
          <a:bodyPr wrap="square">
            <a:spAutoFit/>
          </a:bodyPr>
          <a:lstStyle/>
          <a:p>
            <a:pPr marL="457200" indent="-457200" algn="just">
              <a:buFont typeface="Wingdings" panose="05000000000000000000" pitchFamily="2" charset="2"/>
              <a:buChar char="v"/>
            </a:pPr>
            <a:r>
              <a:rPr lang="en-US" sz="2800">
                <a:latin typeface="Times New Roman" panose="02020603050405020304" pitchFamily="18" charset="0"/>
                <a:cs typeface="Times New Roman" panose="02020603050405020304" pitchFamily="18" charset="0"/>
              </a:rPr>
              <a:t>Các lĩnh vực có thể áp dụng máy học:</a:t>
            </a:r>
          </a:p>
        </p:txBody>
      </p:sp>
      <p:sp>
        <p:nvSpPr>
          <p:cNvPr id="8" name="Rectangle 7"/>
          <p:cNvSpPr/>
          <p:nvPr/>
        </p:nvSpPr>
        <p:spPr>
          <a:xfrm>
            <a:off x="940394" y="1664074"/>
            <a:ext cx="10895051" cy="1938992"/>
          </a:xfrm>
          <a:prstGeom prst="rect">
            <a:avLst/>
          </a:prstGeom>
        </p:spPr>
        <p:txBody>
          <a:bodyPr wrap="square">
            <a:spAutoFit/>
          </a:bodyPr>
          <a:lstStyle/>
          <a:p>
            <a:pPr marL="285750" indent="-285750" algn="just">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Sản xuất</a:t>
            </a: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Chăm sóc sức khỏe và khoa học đời sống</a:t>
            </a:r>
            <a:endParaRPr lang="en-US" sz="2400" b="1">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Dịch vụ tài chính</a:t>
            </a:r>
            <a:endParaRPr lang="en-US" sz="2400" b="1">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Bán lẻ</a:t>
            </a:r>
            <a:endParaRPr lang="en-US" sz="2400" b="1">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Truyền thông và giải trí</a:t>
            </a:r>
          </a:p>
        </p:txBody>
      </p:sp>
    </p:spTree>
    <p:extLst>
      <p:ext uri="{BB962C8B-B14F-4D97-AF65-F5344CB8AC3E}">
        <p14:creationId xmlns:p14="http://schemas.microsoft.com/office/powerpoint/2010/main" val="767583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18661" y="1131748"/>
            <a:ext cx="10895051" cy="1323439"/>
          </a:xfrm>
          <a:prstGeom prst="rect">
            <a:avLst/>
          </a:prstGeom>
        </p:spPr>
        <p:txBody>
          <a:bodyPr wrap="square">
            <a:spAutoFit/>
          </a:bodyPr>
          <a:lstStyle/>
          <a:p>
            <a:pPr marL="285750" indent="-285750" algn="just">
              <a:buFont typeface="Wingdings" panose="05000000000000000000" pitchFamily="2" charset="2"/>
              <a:buChar char="q"/>
            </a:pPr>
            <a:r>
              <a:rPr lang="en-US" sz="2000" b="1">
                <a:latin typeface="Times New Roman" panose="02020603050405020304" pitchFamily="18" charset="0"/>
                <a:cs typeface="Times New Roman" panose="02020603050405020304" pitchFamily="18" charset="0"/>
              </a:rPr>
              <a:t>Sản xuất</a:t>
            </a:r>
          </a:p>
          <a:p>
            <a:pPr algn="just"/>
            <a:r>
              <a:rPr lang="en-US" sz="2000">
                <a:latin typeface="Times New Roman" panose="02020603050405020304" pitchFamily="18" charset="0"/>
                <a:cs typeface="Times New Roman" panose="02020603050405020304" pitchFamily="18" charset="0"/>
              </a:rPr>
              <a:t>Máy học có thể hỗ trợ bảo trì dự đoán, kiểm soát chất lượng và nghiên cứu đổi mới trong lĩnh vực sản xuất. Công nghệ máy học cũng giúp các công ty cải thiện giải pháp hậu cần, bao gồm quản lý tài sản, chuỗi cung ứng và kho hàng.</a:t>
            </a:r>
          </a:p>
        </p:txBody>
      </p:sp>
      <p:pic>
        <p:nvPicPr>
          <p:cNvPr id="1026" name="Picture 2" descr="Future of Artificial Intelligence (AI) in Manufacturing Indust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903" y="2525501"/>
            <a:ext cx="5894974" cy="297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0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12"/>
          <p:cNvSpPr/>
          <p:nvPr/>
        </p:nvSpPr>
        <p:spPr>
          <a:xfrm>
            <a:off x="502810" y="1100591"/>
            <a:ext cx="11173974" cy="1323439"/>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Chăm sóc sức khỏe và khoa học đời sống</a:t>
            </a:r>
          </a:p>
          <a:p>
            <a:pPr algn="just"/>
            <a:r>
              <a:rPr lang="vi-VN" sz="2000">
                <a:latin typeface="Times New Roman" panose="02020603050405020304" pitchFamily="18" charset="0"/>
                <a:cs typeface="Times New Roman" panose="02020603050405020304" pitchFamily="18" charset="0"/>
              </a:rPr>
              <a:t>Sự phát triển như vũ bão của cảm biến và thiết bị có thể đeo được đã tạo ra một lượng lớn dữ liệu về sức khỏe. Các chương trình máy học có thể phân tích thông tin này và hỗ trợ bác sĩ chẩn đoán và điều trị trong thời gian thực.</a:t>
            </a:r>
            <a:endParaRPr lang="en-US" sz="2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24827" y="2202224"/>
            <a:ext cx="6544931" cy="3531536"/>
          </a:xfrm>
          <a:prstGeom prst="rect">
            <a:avLst/>
          </a:prstGeom>
        </p:spPr>
      </p:pic>
    </p:spTree>
    <p:extLst>
      <p:ext uri="{BB962C8B-B14F-4D97-AF65-F5344CB8AC3E}">
        <p14:creationId xmlns:p14="http://schemas.microsoft.com/office/powerpoint/2010/main" val="1540590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4" name="Rectangle 13"/>
          <p:cNvSpPr/>
          <p:nvPr/>
        </p:nvSpPr>
        <p:spPr>
          <a:xfrm>
            <a:off x="554267" y="1136515"/>
            <a:ext cx="11139750" cy="1323439"/>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Dịch vụ tài chính</a:t>
            </a:r>
            <a:endParaRPr lang="en-US" sz="2000" b="1">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Các dự án máy học về tài chính giúp cải thiện khả năng phân tích rủi ro và quy định. Công nghệ máy học có thể giúp các nhà đầu tư xác định cơ hội mới bằng cách phân tích hoạt động của thị trường chứng khoán, đánh giá các quỹ phòng hộ hoặc hiệu chỉnh danh mục tài chính</a:t>
            </a:r>
            <a:endParaRPr lang="en-US" sz="2000">
              <a:latin typeface="Times New Roman" panose="02020603050405020304" pitchFamily="18" charset="0"/>
              <a:cs typeface="Times New Roman" panose="02020603050405020304" pitchFamily="18" charset="0"/>
            </a:endParaRPr>
          </a:p>
        </p:txBody>
      </p:sp>
      <p:pic>
        <p:nvPicPr>
          <p:cNvPr id="2050" name="Picture 2" descr="Use Cases of AI in the Finance Sector - AISmar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17" y="2705104"/>
            <a:ext cx="4620569" cy="24142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6553189" y="2705104"/>
            <a:ext cx="4400292" cy="2442292"/>
          </a:xfrm>
          <a:prstGeom prst="rect">
            <a:avLst/>
          </a:prstGeom>
        </p:spPr>
      </p:pic>
    </p:spTree>
    <p:extLst>
      <p:ext uri="{BB962C8B-B14F-4D97-AF65-F5344CB8AC3E}">
        <p14:creationId xmlns:p14="http://schemas.microsoft.com/office/powerpoint/2010/main" val="3676897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Rectangle 14"/>
          <p:cNvSpPr/>
          <p:nvPr/>
        </p:nvSpPr>
        <p:spPr>
          <a:xfrm>
            <a:off x="480910" y="1095468"/>
            <a:ext cx="10991167" cy="1015663"/>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Bán lẻ</a:t>
            </a:r>
            <a:endParaRPr lang="en-US" sz="2000" b="1">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Nhà bán lẻ có thể sử dụng máy học để cải thiện dịch vụ khách hàng, quản lý hàng tồn kho, bán hàng gia tăng và tiếp thị đa kênh</a:t>
            </a:r>
            <a:r>
              <a:rPr lang="en-US" sz="2000">
                <a:latin typeface="Times New Roman" panose="02020603050405020304" pitchFamily="18" charset="0"/>
                <a:cs typeface="Times New Roman" panose="02020603050405020304" pitchFamily="18" charset="0"/>
              </a:rPr>
              <a:t>, dự báo doanh thu, dự báo nhu cầu tiêu dùng, dự báo xu hướng..</a:t>
            </a:r>
            <a:r>
              <a:rPr lang="vi-VN" sz="200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pic>
        <p:nvPicPr>
          <p:cNvPr id="3074" name="Picture 2" descr="Artificial Intelligence: How Will AI Transform Retail Industry in 2022? -  MYTECH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80" y="2439324"/>
            <a:ext cx="4418504" cy="29456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wer of AI In the Retail Sector | Dataflo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342" y="2424706"/>
            <a:ext cx="5262735" cy="296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03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12222" y="1091645"/>
            <a:ext cx="10869293" cy="1631216"/>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Truyền thông và giải trí</a:t>
            </a:r>
            <a:endParaRPr lang="en-US" sz="2000" b="1">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Các công ty giải trí tìm đến máy học để hiểu rõ hơn đối tượng mục tiêu của họ đồng thời cung cấp nội dung chân thực, được cá nhân hóa và theo nhu cầu của khách hàng. Thuật toán máy học được triển khai để giúp thiết kế trailer và các dạng quảng cáo khác, từ đó đề xuất nội dung được cá nhân hóa cho người tiêu dùng và thậm chí là hợp lý hóa quy trình sản xuất. </a:t>
            </a:r>
            <a:endParaRPr lang="en-US" sz="2000">
              <a:latin typeface="Times New Roman" panose="02020603050405020304" pitchFamily="18" charset="0"/>
              <a:cs typeface="Times New Roman" panose="02020603050405020304" pitchFamily="18" charset="0"/>
            </a:endParaRPr>
          </a:p>
        </p:txBody>
      </p:sp>
      <p:pic>
        <p:nvPicPr>
          <p:cNvPr id="4098" name="Picture 2" descr="Exploring the Ambivalent Nature of AI in the Media and Entertainment  Indu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537" y="3040763"/>
            <a:ext cx="4006256" cy="20031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in the Entertainment Indust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358" y="3052165"/>
            <a:ext cx="4610475" cy="199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80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1679509718"/>
              </p:ext>
            </p:extLst>
          </p:nvPr>
        </p:nvGraphicFramePr>
        <p:xfrm>
          <a:off x="728131" y="1299214"/>
          <a:ext cx="11075355" cy="4448627"/>
        </p:xfrm>
        <a:graphic>
          <a:graphicData uri="http://schemas.openxmlformats.org/drawingml/2006/table">
            <a:tbl>
              <a:tblPr firstRow="1" bandRow="1">
                <a:tableStyleId>{5940675A-B579-460E-94D1-54222C63F5DA}</a:tableStyleId>
              </a:tblPr>
              <a:tblGrid>
                <a:gridCol w="2155281">
                  <a:extLst>
                    <a:ext uri="{9D8B030D-6E8A-4147-A177-3AD203B41FA5}">
                      <a16:colId xmlns:a16="http://schemas.microsoft.com/office/drawing/2014/main" val="3226650804"/>
                    </a:ext>
                  </a:extLst>
                </a:gridCol>
                <a:gridCol w="4779518">
                  <a:extLst>
                    <a:ext uri="{9D8B030D-6E8A-4147-A177-3AD203B41FA5}">
                      <a16:colId xmlns:a16="http://schemas.microsoft.com/office/drawing/2014/main" val="2711412987"/>
                    </a:ext>
                  </a:extLst>
                </a:gridCol>
                <a:gridCol w="4140556">
                  <a:extLst>
                    <a:ext uri="{9D8B030D-6E8A-4147-A177-3AD203B41FA5}">
                      <a16:colId xmlns:a16="http://schemas.microsoft.com/office/drawing/2014/main" val="786061302"/>
                    </a:ext>
                  </a:extLst>
                </a:gridCol>
              </a:tblGrid>
              <a:tr h="516707">
                <a:tc>
                  <a:txBody>
                    <a:bodyPr/>
                    <a:lstStyle/>
                    <a:p>
                      <a:endParaRPr lang="en-US" sz="1800" b="1">
                        <a:latin typeface="Times New Roman" panose="02020603050405020304" pitchFamily="18" charset="0"/>
                        <a:cs typeface="Times New Roman" panose="02020603050405020304" pitchFamily="18" charset="0"/>
                      </a:endParaRPr>
                    </a:p>
                  </a:txBody>
                  <a:tcPr>
                    <a:solidFill>
                      <a:srgbClr val="FFFF00"/>
                    </a:solidFill>
                  </a:tcPr>
                </a:tc>
                <a:tc>
                  <a:txBody>
                    <a:bodyPr/>
                    <a:lstStyle/>
                    <a:p>
                      <a:r>
                        <a:rPr lang="en-US" sz="1800" b="1">
                          <a:latin typeface="Times New Roman" panose="02020603050405020304" pitchFamily="18" charset="0"/>
                          <a:cs typeface="Times New Roman" panose="02020603050405020304" pitchFamily="18" charset="0"/>
                        </a:rPr>
                        <a:t>Trí tuệ nhân tạo</a:t>
                      </a:r>
                    </a:p>
                  </a:txBody>
                  <a:tcPr>
                    <a:solidFill>
                      <a:srgbClr val="FFFF00"/>
                    </a:solidFill>
                  </a:tcPr>
                </a:tc>
                <a:tc>
                  <a:txBody>
                    <a:bodyPr/>
                    <a:lstStyle/>
                    <a:p>
                      <a:r>
                        <a:rPr lang="en-US" sz="1800" b="1">
                          <a:latin typeface="Times New Roman" panose="02020603050405020304" pitchFamily="18" charset="0"/>
                          <a:cs typeface="Times New Roman" panose="02020603050405020304" pitchFamily="18" charset="0"/>
                        </a:rPr>
                        <a:t>Máy học</a:t>
                      </a:r>
                    </a:p>
                  </a:txBody>
                  <a:tcPr>
                    <a:solidFill>
                      <a:srgbClr val="FFFF00"/>
                    </a:solidFill>
                  </a:tcPr>
                </a:tc>
                <a:extLst>
                  <a:ext uri="{0D108BD9-81ED-4DB2-BD59-A6C34878D82A}">
                    <a16:rowId xmlns:a16="http://schemas.microsoft.com/office/drawing/2014/main" val="2714141147"/>
                  </a:ext>
                </a:extLst>
              </a:tr>
              <a:tr h="841122">
                <a:tc>
                  <a:txBody>
                    <a:bodyPr/>
                    <a:lstStyle/>
                    <a:p>
                      <a:r>
                        <a:rPr lang="en-US" sz="1800" b="1">
                          <a:latin typeface="Times New Roman" panose="02020603050405020304" pitchFamily="18" charset="0"/>
                          <a:cs typeface="Times New Roman" panose="02020603050405020304" pitchFamily="18" charset="0"/>
                        </a:rPr>
                        <a:t>Khái</a:t>
                      </a:r>
                      <a:r>
                        <a:rPr lang="en-US" sz="1800" b="1" baseline="0">
                          <a:latin typeface="Times New Roman" panose="02020603050405020304" pitchFamily="18" charset="0"/>
                          <a:cs typeface="Times New Roman" panose="02020603050405020304" pitchFamily="18" charset="0"/>
                        </a:rPr>
                        <a:t> niệm</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AI là thuật ngữ rộng cho các ứng dụng dựa trên máy móc bắt chước trí thông minh của con người. Không phải tất cả các giải pháp AI đều là ML.</a:t>
                      </a:r>
                      <a:endParaRPr lang="en-US" sz="1800">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ML là một phương pháp trí tuệ nhân tạo. Tất cả các giải pháp ML đều là các giải pháp AI.</a:t>
                      </a:r>
                    </a:p>
                  </a:txBody>
                  <a:tcPr anchor="ctr"/>
                </a:tc>
                <a:extLst>
                  <a:ext uri="{0D108BD9-81ED-4DB2-BD59-A6C34878D82A}">
                    <a16:rowId xmlns:a16="http://schemas.microsoft.com/office/drawing/2014/main" val="1366704496"/>
                  </a:ext>
                </a:extLst>
              </a:tr>
              <a:tr h="841122">
                <a:tc>
                  <a:txBody>
                    <a:bodyPr/>
                    <a:lstStyle/>
                    <a:p>
                      <a:r>
                        <a:rPr lang="vi-VN" sz="1800" b="1"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Trường hợp sử dụng phù hợp nhất</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AI là lựa chọn tốt nhất để hoàn thành một tác vụ phức tạp của con người một cách hiệu quả.</a:t>
                      </a:r>
                    </a:p>
                  </a:txBody>
                  <a:tcPr anchor="ctr"/>
                </a:tc>
                <a:tc>
                  <a:txBody>
                    <a:bodyPr/>
                    <a:lstStyle/>
                    <a:p>
                      <a:r>
                        <a:rPr lang="en-US" sz="1800">
                          <a:effectLst/>
                          <a:latin typeface="Times New Roman" panose="02020603050405020304" pitchFamily="18" charset="0"/>
                          <a:cs typeface="Times New Roman" panose="02020603050405020304" pitchFamily="18" charset="0"/>
                        </a:rPr>
                        <a:t>ML là lựa chọn tốt nhất để xác định các mẫu hình trong các tập dữ liệu lớn để giải quyết các vấn đề cụ thể.</a:t>
                      </a:r>
                    </a:p>
                  </a:txBody>
                  <a:tcPr anchor="ctr"/>
                </a:tc>
                <a:extLst>
                  <a:ext uri="{0D108BD9-81ED-4DB2-BD59-A6C34878D82A}">
                    <a16:rowId xmlns:a16="http://schemas.microsoft.com/office/drawing/2014/main" val="3042958714"/>
                  </a:ext>
                </a:extLst>
              </a:tr>
              <a:tr h="841122">
                <a:tc>
                  <a:txBody>
                    <a:bodyPr/>
                    <a:lstStyle/>
                    <a:p>
                      <a:r>
                        <a:rPr lang="en-US" sz="1800" b="1"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Methods</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AI có thể sử dụng các phương pháp khác nhau, như dựa trên quy tắc, mạng nơ-ron, thị giác máy tính, v.v. </a:t>
                      </a:r>
                    </a:p>
                  </a:txBody>
                  <a:tcPr anchor="ctr"/>
                </a:tc>
                <a:tc>
                  <a:txBody>
                    <a:bodyPr/>
                    <a:lstStyle/>
                    <a:p>
                      <a:r>
                        <a:rPr lang="vi-VN" sz="1800">
                          <a:effectLst/>
                          <a:latin typeface="Times New Roman" panose="02020603050405020304" pitchFamily="18" charset="0"/>
                          <a:cs typeface="Times New Roman" panose="02020603050405020304" pitchFamily="18" charset="0"/>
                        </a:rPr>
                        <a:t>Đối với ML, người ta tự chọn và trích xuất các tính năng từ dữ liệu thô và gán trọng số để đào tạo mô hình.</a:t>
                      </a:r>
                    </a:p>
                  </a:txBody>
                  <a:tcPr anchor="ctr"/>
                </a:tc>
                <a:extLst>
                  <a:ext uri="{0D108BD9-81ED-4DB2-BD59-A6C34878D82A}">
                    <a16:rowId xmlns:a16="http://schemas.microsoft.com/office/drawing/2014/main" val="2439168417"/>
                  </a:ext>
                </a:extLst>
              </a:tr>
              <a:tr h="841122">
                <a:tc>
                  <a:txBody>
                    <a:bodyPr/>
                    <a:lstStyle/>
                    <a:p>
                      <a:r>
                        <a:rPr lang="en-US" sz="1800" b="1">
                          <a:latin typeface="Times New Roman" panose="02020603050405020304" pitchFamily="18" charset="0"/>
                          <a:cs typeface="Times New Roman" panose="02020603050405020304" pitchFamily="18" charset="0"/>
                        </a:rPr>
                        <a:t>Implements</a:t>
                      </a:r>
                    </a:p>
                  </a:txBody>
                  <a:tcPr/>
                </a:tc>
                <a:tc>
                  <a:txBody>
                    <a:bodyPr/>
                    <a:lstStyle/>
                    <a:p>
                      <a:r>
                        <a:rPr lang="vi-VN" sz="1800">
                          <a:effectLst/>
                          <a:latin typeface="Times New Roman" panose="02020603050405020304" pitchFamily="18" charset="0"/>
                          <a:cs typeface="Times New Roman" panose="02020603050405020304" pitchFamily="18" charset="0"/>
                        </a:rPr>
                        <a:t>Việc triển khai AI phụ thuộc vào tác vụ. AI thường được xây dựng sẵn và truy cập thông qua các API.</a:t>
                      </a:r>
                    </a:p>
                  </a:txBody>
                  <a:tcPr anchor="ctr"/>
                </a:tc>
                <a:tc>
                  <a:txBody>
                    <a:bodyPr/>
                    <a:lstStyle/>
                    <a:p>
                      <a:r>
                        <a:rPr lang="vi-VN" sz="1800">
                          <a:effectLst/>
                          <a:latin typeface="Times New Roman" panose="02020603050405020304" pitchFamily="18" charset="0"/>
                          <a:cs typeface="Times New Roman" panose="02020603050405020304" pitchFamily="18" charset="0"/>
                        </a:rPr>
                        <a:t>Bạn đào tạo các mô hình ML mới hoặc hiện có cho trường hợp sử dụng cụ thể của bạn. </a:t>
                      </a:r>
                      <a:r>
                        <a:rPr lang="en-US" sz="1800">
                          <a:effectLst/>
                          <a:latin typeface="Times New Roman" panose="02020603050405020304" pitchFamily="18" charset="0"/>
                          <a:cs typeface="Times New Roman" panose="02020603050405020304" pitchFamily="18" charset="0"/>
                        </a:rPr>
                        <a:t>Cũng</a:t>
                      </a:r>
                      <a:r>
                        <a:rPr lang="en-US" sz="1800" baseline="0">
                          <a:effectLst/>
                          <a:latin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cs typeface="Times New Roman" panose="02020603050405020304" pitchFamily="18" charset="0"/>
                        </a:rPr>
                        <a:t>c</a:t>
                      </a:r>
                      <a:r>
                        <a:rPr lang="vi-VN" sz="1800">
                          <a:effectLst/>
                          <a:latin typeface="Times New Roman" panose="02020603050405020304" pitchFamily="18" charset="0"/>
                          <a:cs typeface="Times New Roman" panose="02020603050405020304" pitchFamily="18" charset="0"/>
                        </a:rPr>
                        <a:t>ó sẵn các API ML được xây dựng sẵn.</a:t>
                      </a:r>
                    </a:p>
                  </a:txBody>
                  <a:tcPr anchor="ctr"/>
                </a:tc>
                <a:extLst>
                  <a:ext uri="{0D108BD9-81ED-4DB2-BD59-A6C34878D82A}">
                    <a16:rowId xmlns:a16="http://schemas.microsoft.com/office/drawing/2014/main" val="607131214"/>
                  </a:ext>
                </a:extLst>
              </a:tr>
            </a:tbl>
          </a:graphicData>
        </a:graphic>
      </p:graphicFrame>
      <p:sp>
        <p:nvSpPr>
          <p:cNvPr id="9" name="TextBox 8"/>
          <p:cNvSpPr txBox="1"/>
          <p:nvPr/>
        </p:nvSpPr>
        <p:spPr>
          <a:xfrm>
            <a:off x="804930" y="5943600"/>
            <a:ext cx="1261884" cy="307777"/>
          </a:xfrm>
          <a:prstGeom prst="rect">
            <a:avLst/>
          </a:prstGeom>
          <a:noFill/>
        </p:spPr>
        <p:txBody>
          <a:bodyPr wrap="none" rtlCol="0">
            <a:spAutoFit/>
          </a:bodyPr>
          <a:lstStyle/>
          <a:p>
            <a:r>
              <a:rPr lang="en-US"/>
              <a:t>Source: AWS</a:t>
            </a:r>
          </a:p>
        </p:txBody>
      </p:sp>
    </p:spTree>
    <p:extLst>
      <p:ext uri="{BB962C8B-B14F-4D97-AF65-F5344CB8AC3E}">
        <p14:creationId xmlns:p14="http://schemas.microsoft.com/office/powerpoint/2010/main" val="1678167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218127"/>
            <a:ext cx="10896600" cy="2677656"/>
          </a:xfrm>
          <a:prstGeom prst="rect">
            <a:avLst/>
          </a:prstGeom>
        </p:spPr>
        <p:txBody>
          <a:bodyPr wrap="square">
            <a:spAutoFit/>
          </a:bodyPr>
          <a:lstStyle/>
          <a:p>
            <a:pPr algn="just"/>
            <a:r>
              <a:rPr lang="en-US" sz="2800">
                <a:latin typeface="Cambria" panose="02040503050406030204" pitchFamily="18" charset="0"/>
              </a:rPr>
              <a:t>Đừng bao giờ thần thánh hóa Trí tuệ nhân tạo hay Máy học. Chúng chỉ đóng góp một vai trò nhất định trong hệ thống, giúp người quản trị đưa ra các quyết định nhanh chóng và phù hợp hơn.</a:t>
            </a:r>
          </a:p>
          <a:p>
            <a:pPr algn="just"/>
            <a:endParaRPr lang="en-US" sz="2800">
              <a:latin typeface="Cambria" panose="02040503050406030204" pitchFamily="18" charset="0"/>
            </a:endParaRPr>
          </a:p>
          <a:p>
            <a:pPr algn="just"/>
            <a:r>
              <a:rPr lang="en-US" sz="2800">
                <a:latin typeface="Cambria" panose="02040503050406030204" pitchFamily="18" charset="0"/>
              </a:rPr>
              <a:t>Muốn ứng dụng máy học thì trước tiên chúng ta phải có hệ thống quản trị tốt trước đã, và các dữ liệu nên được cấu trúc phù hợp.</a:t>
            </a:r>
          </a:p>
        </p:txBody>
      </p:sp>
      <p:sp>
        <p:nvSpPr>
          <p:cNvPr id="11" name="Rectangle 10">
            <a:extLst>
              <a:ext uri="{FF2B5EF4-FFF2-40B4-BE49-F238E27FC236}">
                <a16:creationId xmlns:a16="http://schemas.microsoft.com/office/drawing/2014/main" id="{77198289-78AB-AC81-0CBC-746A02657F7C}"/>
              </a:ext>
            </a:extLst>
          </p:cNvPr>
          <p:cNvSpPr/>
          <p:nvPr/>
        </p:nvSpPr>
        <p:spPr>
          <a:xfrm>
            <a:off x="637980" y="4325885"/>
            <a:ext cx="10896600" cy="523220"/>
          </a:xfrm>
          <a:prstGeom prst="rect">
            <a:avLst/>
          </a:prstGeom>
        </p:spPr>
        <p:txBody>
          <a:bodyPr wrap="square">
            <a:spAutoFit/>
          </a:bodyPr>
          <a:lstStyle/>
          <a:p>
            <a:pPr algn="just"/>
            <a:r>
              <a:rPr lang="en-US" sz="2800">
                <a:solidFill>
                  <a:srgbClr val="FF0000"/>
                </a:solidFill>
                <a:latin typeface="Cambria" panose="02040503050406030204" pitchFamily="18" charset="0"/>
              </a:rPr>
              <a:t>Không có trí tuệ nhân tạo hay máy học thì chúng ta có bị gì không?</a:t>
            </a:r>
          </a:p>
        </p:txBody>
      </p:sp>
    </p:spTree>
    <p:extLst>
      <p:ext uri="{BB962C8B-B14F-4D97-AF65-F5344CB8AC3E}">
        <p14:creationId xmlns:p14="http://schemas.microsoft.com/office/powerpoint/2010/main" val="1163895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2"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Hàm là một khối lệnh thực hiện một công việc hoàn chỉnh (Module), được đặt tên và được gọi thực thi nhiều lần tại nhiều vị trí trong chương trình.</a:t>
            </a:r>
            <a:endParaRPr lang="en-US" sz="2800">
              <a:latin typeface="Cambria" panose="02040503050406030204" pitchFamily="18" charset="0"/>
            </a:endParaRPr>
          </a:p>
          <a:p>
            <a:pPr algn="just">
              <a:buFont typeface="Wingdings" panose="05000000000000000000" pitchFamily="2" charset="2"/>
              <a:buChar char="v"/>
            </a:pPr>
            <a:r>
              <a:rPr lang="vi-VN" sz="2800">
                <a:latin typeface="Cambria" panose="02040503050406030204" pitchFamily="18" charset="0"/>
              </a:rPr>
              <a:t>Hàm còn gọi là chương trình con (Subroutine)</a:t>
            </a:r>
          </a:p>
          <a:p>
            <a:pPr algn="just">
              <a:buFont typeface="Wingdings" panose="05000000000000000000" pitchFamily="2" charset="2"/>
              <a:buChar char="v"/>
            </a:pPr>
            <a:r>
              <a:rPr lang="vi-VN" sz="2800">
                <a:latin typeface="Cambria" panose="02040503050406030204" pitchFamily="18" charset="0"/>
              </a:rPr>
              <a:t>Phân loại hàm:</a:t>
            </a:r>
          </a:p>
          <a:p>
            <a:pPr lvl="1" algn="just">
              <a:buFont typeface="Wingdings" panose="05000000000000000000" pitchFamily="2" charset="2"/>
              <a:buChar char="v"/>
            </a:pPr>
            <a:r>
              <a:rPr lang="vi-VN" i="1">
                <a:latin typeface="Cambria" panose="02040503050406030204" pitchFamily="18" charset="0"/>
              </a:rPr>
              <a:t>Hàm thư viện: phải import thư viện trước khi sử dụng hàm (from … import)</a:t>
            </a:r>
          </a:p>
          <a:p>
            <a:pPr lvl="1" algn="just">
              <a:buFont typeface="Wingdings" panose="05000000000000000000" pitchFamily="2" charset="2"/>
              <a:buChar char="v"/>
            </a:pPr>
            <a:r>
              <a:rPr lang="vi-VN" i="1">
                <a:latin typeface="Cambria" panose="02040503050406030204" pitchFamily="18" charset="0"/>
              </a:rPr>
              <a:t>Hàm do người dùng tự định nghĩa.</a:t>
            </a:r>
          </a:p>
        </p:txBody>
      </p:sp>
    </p:spTree>
    <p:extLst>
      <p:ext uri="{BB962C8B-B14F-4D97-AF65-F5344CB8AC3E}">
        <p14:creationId xmlns:p14="http://schemas.microsoft.com/office/powerpoint/2010/main" val="3207899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218127"/>
            <a:ext cx="11133252" cy="4893647"/>
          </a:xfrm>
          <a:prstGeom prst="rect">
            <a:avLst/>
          </a:prstGeom>
        </p:spPr>
        <p:txBody>
          <a:bodyPr wrap="square">
            <a:spAutoFit/>
          </a:bodyPr>
          <a:lstStyle/>
          <a:p>
            <a:pPr algn="just"/>
            <a:r>
              <a:rPr lang="en-US" sz="2400">
                <a:latin typeface="Cambria" panose="02040503050406030204" pitchFamily="18" charset="0"/>
              </a:rPr>
              <a:t>Nỗi sợ trí tuệ nhân tạo, máy học hay Robot thông minh sẽ thay thế con người? Cướp công việc của con người?</a:t>
            </a:r>
          </a:p>
          <a:p>
            <a:pPr algn="just"/>
            <a:endParaRPr lang="en-US" sz="2400">
              <a:latin typeface="Cambria" panose="02040503050406030204" pitchFamily="18" charset="0"/>
            </a:endParaRPr>
          </a:p>
          <a:p>
            <a:pPr algn="just"/>
            <a:r>
              <a:rPr lang="en-US" sz="2400" b="1">
                <a:latin typeface="Cambria" panose="02040503050406030204" pitchFamily="18" charset="0"/>
              </a:rPr>
              <a:t>Không bao giờ có điều đó xảy ra, mỗi một công nghệ mới xuất hiện thì nó sẽ tạo ra rất nhiều nhóm các ngành nghề mới, công việc mới. Nó chỉ thay thế những STUPID JOB</a:t>
            </a:r>
          </a:p>
          <a:p>
            <a:pPr algn="just"/>
            <a:endParaRPr lang="en-US" sz="2400" b="1">
              <a:latin typeface="Cambria" panose="02040503050406030204" pitchFamily="18" charset="0"/>
            </a:endParaRPr>
          </a:p>
          <a:p>
            <a:pPr algn="just"/>
            <a:r>
              <a:rPr lang="en-US" sz="2400" b="1">
                <a:latin typeface="Cambria" panose="02040503050406030204" pitchFamily="18" charset="0"/>
              </a:rPr>
              <a:t>“Lùa Gà” là một từ lóng mà chúng ta thường nghe, một số trung tâm, chuyên gia đào tạo… cố tình tạo nên nỗi sợ hoang đường để học viên đăng ký học, hay đăng ký mua sản phẩm liên quan.</a:t>
            </a:r>
          </a:p>
          <a:p>
            <a:pPr algn="just"/>
            <a:endParaRPr lang="en-US" sz="2400" b="1">
              <a:latin typeface="Cambria" panose="02040503050406030204" pitchFamily="18" charset="0"/>
            </a:endParaRPr>
          </a:p>
          <a:p>
            <a:pPr algn="just"/>
            <a:r>
              <a:rPr lang="en-US" sz="2400" b="1">
                <a:latin typeface="Cambria" panose="02040503050406030204" pitchFamily="18" charset="0"/>
              </a:rPr>
              <a:t>Chúng ta học để hiểu biết, để ứng dụng trong thực tiễn vì kiến thức là vô cùng vô tận. Học để thích ứng với sự phát triển như vũ báo của công nghệ mới.</a:t>
            </a:r>
          </a:p>
        </p:txBody>
      </p:sp>
    </p:spTree>
    <p:extLst>
      <p:ext uri="{BB962C8B-B14F-4D97-AF65-F5344CB8AC3E}">
        <p14:creationId xmlns:p14="http://schemas.microsoft.com/office/powerpoint/2010/main" val="931630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8251065" cy="508000"/>
            <a:chOff x="789624" y="1191463"/>
            <a:chExt cx="8251065"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805009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 Phân loại chức năng nhiệm vụ của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1.2.1.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extLst>
      <p:ext uri="{BB962C8B-B14F-4D97-AF65-F5344CB8AC3E}">
        <p14:creationId xmlns:p14="http://schemas.microsoft.com/office/powerpoint/2010/main" val="1268319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1.2.1. Classification</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970318"/>
          </a:xfrm>
          <a:prstGeom prst="rect">
            <a:avLst/>
          </a:prstGeom>
        </p:spPr>
        <p:txBody>
          <a:bodyPr wrap="square">
            <a:spAutoFit/>
          </a:bodyPr>
          <a:lstStyle/>
          <a:p>
            <a:pPr algn="just"/>
            <a:r>
              <a:rPr lang="vi-VN" sz="2800" b="1">
                <a:latin typeface="Cambria" panose="02040503050406030204" pitchFamily="18" charset="0"/>
              </a:rPr>
              <a:t>Classification</a:t>
            </a:r>
            <a:r>
              <a:rPr lang="vi-VN" sz="2800">
                <a:latin typeface="Cambria" panose="02040503050406030204" pitchFamily="18" charset="0"/>
              </a:rPr>
              <a:t>, hay gọi là phân loại, phân lớp. Đây là mộ</a:t>
            </a:r>
            <a:r>
              <a:rPr lang="en-US" sz="2800">
                <a:latin typeface="Cambria" panose="02040503050406030204" pitchFamily="18" charset="0"/>
              </a:rPr>
              <a:t>t</a:t>
            </a:r>
            <a:r>
              <a:rPr lang="vi-VN" sz="2800">
                <a:latin typeface="Cambria" panose="02040503050406030204" pitchFamily="18" charset="0"/>
              </a:rPr>
              <a:t> trong những bài toán được nghiên cứu và ứng dụng nhiều nhất trong Machine Learning. Trong bài toán này thì chương trình sẽ được yêu cầu chỉ ra nhãn, hay lớp (label) của một điểm dữ liệu.</a:t>
            </a:r>
          </a:p>
          <a:p>
            <a:pPr algn="just"/>
            <a:endParaRPr lang="en-US" sz="2800" u="sng">
              <a:latin typeface="Cambria" panose="02040503050406030204" pitchFamily="18" charset="0"/>
            </a:endParaRPr>
          </a:p>
          <a:p>
            <a:pPr algn="just"/>
            <a:r>
              <a:rPr lang="vi-VN" sz="2800" u="sng">
                <a:latin typeface="Cambria" panose="02040503050406030204" pitchFamily="18" charset="0"/>
              </a:rPr>
              <a:t>Ví dụ</a:t>
            </a:r>
            <a:r>
              <a:rPr lang="en-US" sz="2800" u="sng">
                <a:latin typeface="Cambria" panose="02040503050406030204" pitchFamily="18" charset="0"/>
              </a:rPr>
              <a:t>:</a:t>
            </a:r>
            <a:r>
              <a:rPr lang="vi-VN" sz="2800">
                <a:latin typeface="Cambria" panose="02040503050406030204" pitchFamily="18" charset="0"/>
              </a:rPr>
              <a:t> phân loại nợ xấu ngân hàng, phân loại khách hàng, phân loại hình ảnh</a:t>
            </a:r>
            <a:r>
              <a:rPr lang="en-US" sz="2800">
                <a:latin typeface="Cambria" panose="02040503050406030204" pitchFamily="18" charset="0"/>
              </a:rPr>
              <a:t>…</a:t>
            </a:r>
          </a:p>
          <a:p>
            <a:pPr algn="just"/>
            <a:endParaRPr lang="en-US" sz="2800">
              <a:latin typeface="Cambria" panose="02040503050406030204" pitchFamily="18" charset="0"/>
            </a:endParaRPr>
          </a:p>
          <a:p>
            <a:pPr algn="just"/>
            <a:r>
              <a:rPr lang="en-US" sz="2800" b="1">
                <a:latin typeface="Cambria" panose="02040503050406030204" pitchFamily="18" charset="0"/>
              </a:rPr>
              <a:t>Classification </a:t>
            </a:r>
            <a:r>
              <a:rPr lang="en-US" sz="2800">
                <a:latin typeface="Cambria" panose="02040503050406030204" pitchFamily="18" charset="0"/>
              </a:rPr>
              <a:t>có vài trò gì?</a:t>
            </a:r>
            <a:endParaRPr lang="vi-VN" sz="2800">
              <a:latin typeface="Cambria" panose="02040503050406030204" pitchFamily="18" charset="0"/>
            </a:endParaRPr>
          </a:p>
        </p:txBody>
      </p:sp>
      <p:pic>
        <p:nvPicPr>
          <p:cNvPr id="5122" name="Picture 2" descr="What is Classification in Machine Learning? | Simplile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232" y="4031200"/>
            <a:ext cx="5648325"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709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1.2.2. Clustering</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108543"/>
          </a:xfrm>
          <a:prstGeom prst="rect">
            <a:avLst/>
          </a:prstGeom>
        </p:spPr>
        <p:txBody>
          <a:bodyPr wrap="square">
            <a:spAutoFit/>
          </a:bodyPr>
          <a:lstStyle/>
          <a:p>
            <a:pPr algn="just"/>
            <a:r>
              <a:rPr lang="en-US" sz="2800" b="1">
                <a:latin typeface="Cambria" panose="02040503050406030204" pitchFamily="18" charset="0"/>
              </a:rPr>
              <a:t>Clustering</a:t>
            </a:r>
            <a:r>
              <a:rPr lang="en-US" sz="2800">
                <a:latin typeface="Cambria" panose="02040503050406030204" pitchFamily="18" charset="0"/>
              </a:rPr>
              <a:t> là bài toán phân nhóm toàn bộ dữ liệu thành các nhóm nhỏ dựa trên sự liên quan giữa các dữ liệu trong mỗi nhóm</a:t>
            </a:r>
          </a:p>
          <a:p>
            <a:pPr algn="just"/>
            <a:endParaRPr lang="en-US" sz="2800">
              <a:latin typeface="Cambria" panose="02040503050406030204" pitchFamily="18" charset="0"/>
            </a:endParaRPr>
          </a:p>
          <a:p>
            <a:pPr algn="just"/>
            <a:r>
              <a:rPr lang="en-US" sz="2800" u="sng">
                <a:latin typeface="Cambria" panose="02040503050406030204" pitchFamily="18" charset="0"/>
              </a:rPr>
              <a:t>Ví dụ: </a:t>
            </a:r>
            <a:r>
              <a:rPr lang="en-US" sz="2800">
                <a:latin typeface="Cambria" panose="02040503050406030204" pitchFamily="18" charset="0"/>
              </a:rPr>
              <a:t>Phân nhóm khách hàng dựa trên hành vi mua hàng, phân nhóm khách hàng dựa trên vị trí địa lý, dựa trên độ tuổi</a:t>
            </a:r>
          </a:p>
          <a:p>
            <a:pPr algn="just"/>
            <a:endParaRPr lang="en-US" sz="2800">
              <a:latin typeface="Cambria" panose="02040503050406030204" pitchFamily="18" charset="0"/>
            </a:endParaRPr>
          </a:p>
          <a:p>
            <a:pPr algn="just"/>
            <a:r>
              <a:rPr lang="en-US" sz="2800" b="1">
                <a:latin typeface="Cambria" panose="02040503050406030204" pitchFamily="18" charset="0"/>
              </a:rPr>
              <a:t>Clustering </a:t>
            </a:r>
            <a:r>
              <a:rPr lang="en-US" sz="2800">
                <a:latin typeface="Cambria" panose="02040503050406030204" pitchFamily="18" charset="0"/>
              </a:rPr>
              <a:t>có vai trò gì?</a:t>
            </a:r>
          </a:p>
        </p:txBody>
      </p:sp>
      <p:pic>
        <p:nvPicPr>
          <p:cNvPr id="8194" name="Picture 2" descr="Clustering in Machine Learning: 5 Essential Clustering Algorithms | Data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866" y="3388241"/>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2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1.2.3. Regression</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108543"/>
          </a:xfrm>
          <a:prstGeom prst="rect">
            <a:avLst/>
          </a:prstGeom>
        </p:spPr>
        <p:txBody>
          <a:bodyPr wrap="square">
            <a:spAutoFit/>
          </a:bodyPr>
          <a:lstStyle/>
          <a:p>
            <a:pPr algn="just"/>
            <a:r>
              <a:rPr lang="vi-VN" sz="2800">
                <a:latin typeface="Cambria" panose="02040503050406030204" pitchFamily="18" charset="0"/>
              </a:rPr>
              <a:t>Nếu nhãn không được chia thành các nhóm mà là các giá trị thực (có thể là vô hạn) thì bài toán được gọi là hồi quy</a:t>
            </a:r>
            <a:r>
              <a:rPr lang="en-US" sz="2800">
                <a:latin typeface="Cambria" panose="02040503050406030204" pitchFamily="18" charset="0"/>
              </a:rPr>
              <a:t> (Regression)</a:t>
            </a:r>
          </a:p>
          <a:p>
            <a:pPr algn="just"/>
            <a:endParaRPr lang="en-US" sz="2800">
              <a:latin typeface="Cambria" panose="02040503050406030204" pitchFamily="18" charset="0"/>
            </a:endParaRPr>
          </a:p>
          <a:p>
            <a:pPr algn="just"/>
            <a:r>
              <a:rPr lang="en-US" sz="2800" u="sng">
                <a:latin typeface="Cambria" panose="02040503050406030204" pitchFamily="18" charset="0"/>
              </a:rPr>
              <a:t>Ví dụ: </a:t>
            </a:r>
            <a:r>
              <a:rPr lang="vi-VN" sz="2800">
                <a:latin typeface="Cambria" panose="02040503050406030204" pitchFamily="18" charset="0"/>
              </a:rPr>
              <a:t>Ước lượng giá của một căn nhà khi biết: Căn nhà rộng 50m</a:t>
            </a:r>
            <a:r>
              <a:rPr lang="vi-VN" sz="2800" baseline="30000">
                <a:latin typeface="Cambria" panose="02040503050406030204" pitchFamily="18" charset="0"/>
              </a:rPr>
              <a:t>2</a:t>
            </a:r>
            <a:r>
              <a:rPr lang="vi-VN" sz="2800">
                <a:latin typeface="Cambria" panose="02040503050406030204" pitchFamily="18" charset="0"/>
              </a:rPr>
              <a:t>, có 2 phòng ngủ, 1 phòng khách, 1 bếp, gần trường </a:t>
            </a:r>
            <a:r>
              <a:rPr lang="en-US" sz="2800">
                <a:latin typeface="Cambria" panose="02040503050406030204" pitchFamily="18" charset="0"/>
              </a:rPr>
              <a:t>đại học </a:t>
            </a:r>
            <a:r>
              <a:rPr lang="vi-VN" sz="2800">
                <a:latin typeface="Cambria" panose="02040503050406030204" pitchFamily="18" charset="0"/>
              </a:rPr>
              <a:t>2km</a:t>
            </a:r>
            <a:endParaRPr lang="en-US" sz="2800">
              <a:latin typeface="Cambria" panose="02040503050406030204" pitchFamily="18" charset="0"/>
            </a:endParaRPr>
          </a:p>
          <a:p>
            <a:pPr algn="just"/>
            <a:endParaRPr lang="en-US" sz="2800">
              <a:latin typeface="Cambria" panose="02040503050406030204" pitchFamily="18" charset="0"/>
            </a:endParaRPr>
          </a:p>
          <a:p>
            <a:pPr algn="just"/>
            <a:r>
              <a:rPr lang="en-US" sz="2800" b="1">
                <a:latin typeface="Cambria" panose="02040503050406030204" pitchFamily="18" charset="0"/>
              </a:rPr>
              <a:t>Regression </a:t>
            </a:r>
            <a:r>
              <a:rPr lang="en-US" sz="2800">
                <a:latin typeface="Cambria" panose="02040503050406030204" pitchFamily="18" charset="0"/>
              </a:rPr>
              <a:t>có vai trò gì?</a:t>
            </a:r>
          </a:p>
        </p:txBody>
      </p:sp>
      <p:pic>
        <p:nvPicPr>
          <p:cNvPr id="9218" name="Picture 2" descr="Linear Regression in Machine learning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t="14878" b="4740"/>
          <a:stretch/>
        </p:blipFill>
        <p:spPr bwMode="auto">
          <a:xfrm>
            <a:off x="5313700" y="3448808"/>
            <a:ext cx="6432466" cy="324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75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7832501" cy="508000"/>
            <a:chOff x="789624" y="1191463"/>
            <a:chExt cx="7832501"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7631526"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A Suggestion from Scikit-learn</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45466" y="1139049"/>
            <a:ext cx="8874770" cy="4833234"/>
          </a:xfrm>
          <a:prstGeom prst="rect">
            <a:avLst/>
          </a:prstGeom>
        </p:spPr>
      </p:pic>
    </p:spTree>
    <p:extLst>
      <p:ext uri="{BB962C8B-B14F-4D97-AF65-F5344CB8AC3E}">
        <p14:creationId xmlns:p14="http://schemas.microsoft.com/office/powerpoint/2010/main" val="335846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47277" y="1172693"/>
            <a:ext cx="11564547" cy="5078313"/>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1:</a:t>
            </a:r>
            <a:r>
              <a:rPr lang="en-US" sz="2400" b="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Phân biệt AI, Machine Learning, Deep Learning</a:t>
            </a:r>
            <a:endParaRPr lang="en-US" sz="2400" b="1" u="sng">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2:</a:t>
            </a:r>
            <a:r>
              <a:rPr lang="en-US" sz="2400">
                <a:latin typeface="Times New Roman" panose="02020603050405020304" pitchFamily="18" charset="0"/>
                <a:cs typeface="Times New Roman" panose="02020603050405020304" pitchFamily="18" charset="0"/>
              </a:rPr>
              <a:t> Khi nào dùng Classsification, cho ví dụ</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3:</a:t>
            </a:r>
            <a:r>
              <a:rPr lang="en-US" sz="2400">
                <a:latin typeface="Times New Roman" panose="02020603050405020304" pitchFamily="18" charset="0"/>
                <a:cs typeface="Times New Roman" panose="02020603050405020304" pitchFamily="18" charset="0"/>
              </a:rPr>
              <a:t> Khi nào dùng Clustering, cho ví dụ </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4:</a:t>
            </a:r>
            <a:r>
              <a:rPr lang="en-US" sz="2400">
                <a:latin typeface="Times New Roman" panose="02020603050405020304" pitchFamily="18" charset="0"/>
                <a:cs typeface="Times New Roman" panose="02020603050405020304" pitchFamily="18" charset="0"/>
              </a:rPr>
              <a:t> Khi nào dùng Regression, cho ví dụ</a:t>
            </a:r>
            <a:endParaRPr lang="en-US" sz="2400" b="1" u="sng">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5:</a:t>
            </a:r>
            <a:r>
              <a:rPr lang="en-US" sz="2400">
                <a:latin typeface="Times New Roman" panose="02020603050405020304" pitchFamily="18" charset="0"/>
                <a:cs typeface="Times New Roman" panose="02020603050405020304" pitchFamily="18" charset="0"/>
              </a:rPr>
              <a:t> Để truy suất 1 biến global trong Python từ một hàm nào đó ta làm như thế nào? </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6:</a:t>
            </a:r>
            <a:r>
              <a:rPr lang="en-US" sz="2400">
                <a:latin typeface="Times New Roman" panose="02020603050405020304" pitchFamily="18" charset="0"/>
                <a:cs typeface="Times New Roman" panose="02020603050405020304" pitchFamily="18" charset="0"/>
              </a:rPr>
              <a:t> Lớp và đối tượng khác nhau chỗ nào?</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7:</a:t>
            </a:r>
            <a:r>
              <a:rPr lang="en-US" sz="2400">
                <a:latin typeface="Times New Roman" panose="02020603050405020304" pitchFamily="18" charset="0"/>
                <a:cs typeface="Times New Roman" panose="02020603050405020304" pitchFamily="18" charset="0"/>
              </a:rPr>
              <a:t> Trình bày cách viết kế thừa trong Python, cách khai báo và sử dụng static method</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8:</a:t>
            </a:r>
            <a:r>
              <a:rPr lang="en-US" sz="2400">
                <a:latin typeface="Times New Roman" panose="02020603050405020304" pitchFamily="18" charset="0"/>
                <a:cs typeface="Times New Roman" panose="02020603050405020304" pitchFamily="18" charset="0"/>
              </a:rPr>
              <a:t> Viết chương trình quản lý sản phẩm: Xem, thêm, sửa, xóa, Serialize/Deserialize JSON</a:t>
            </a:r>
          </a:p>
        </p:txBody>
      </p:sp>
    </p:spTree>
    <p:extLst>
      <p:ext uri="{BB962C8B-B14F-4D97-AF65-F5344CB8AC3E}">
        <p14:creationId xmlns:p14="http://schemas.microsoft.com/office/powerpoint/2010/main" val="4095774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80910" y="1230534"/>
            <a:ext cx="11341948" cy="3108543"/>
          </a:xfrm>
          <a:prstGeom prst="rect">
            <a:avLst/>
          </a:prstGeom>
        </p:spPr>
        <p:txBody>
          <a:bodyPr wrap="square">
            <a:spAutoFit/>
          </a:bodyPr>
          <a:lstStyle/>
          <a:p>
            <a:pPr marL="457200" indent="-457200" algn="just">
              <a:buFont typeface="Wingdings" panose="05000000000000000000" pitchFamily="2" charset="2"/>
              <a:buChar char="v"/>
            </a:pPr>
            <a:r>
              <a:rPr lang="vi-VN" sz="2800">
                <a:latin typeface="Cambria" panose="02040503050406030204" pitchFamily="18" charset="0"/>
              </a:rPr>
              <a:t>1.2.4. Completion</a:t>
            </a:r>
          </a:p>
          <a:p>
            <a:pPr marL="457200" indent="-457200" algn="just">
              <a:buFont typeface="Wingdings" panose="05000000000000000000" pitchFamily="2" charset="2"/>
              <a:buChar char="v"/>
            </a:pPr>
            <a:r>
              <a:rPr lang="vi-VN" sz="2800">
                <a:latin typeface="Cambria" panose="02040503050406030204" pitchFamily="18" charset="0"/>
              </a:rPr>
              <a:t>1.2.5. Machine Translation</a:t>
            </a:r>
          </a:p>
          <a:p>
            <a:pPr marL="457200" indent="-457200" algn="just">
              <a:buFont typeface="Wingdings" panose="05000000000000000000" pitchFamily="2" charset="2"/>
              <a:buChar char="v"/>
            </a:pPr>
            <a:r>
              <a:rPr lang="vi-VN" sz="2800">
                <a:latin typeface="Cambria" panose="02040503050406030204" pitchFamily="18" charset="0"/>
              </a:rPr>
              <a:t>1.3.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1.3.1. Phân tích kinh doanh</a:t>
            </a:r>
          </a:p>
          <a:p>
            <a:pPr marL="457200" indent="-457200" algn="just">
              <a:buFont typeface="Wingdings" panose="05000000000000000000" pitchFamily="2" charset="2"/>
              <a:buChar char="v"/>
            </a:pPr>
            <a:r>
              <a:rPr lang="vi-VN" sz="280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1.3.4. Ưu điểm và nhược điểm của máy học</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4" name="TextBox 13">
            <a:extLst>
              <a:ext uri="{FF2B5EF4-FFF2-40B4-BE49-F238E27FC236}">
                <a16:creationId xmlns:a16="http://schemas.microsoft.com/office/drawing/2014/main" id="{B7FDEB27-F068-F941-928F-74E3D07E2386}"/>
              </a:ext>
            </a:extLst>
          </p:cNvPr>
          <p:cNvSpPr txBox="1"/>
          <p:nvPr/>
        </p:nvSpPr>
        <p:spPr>
          <a:xfrm>
            <a:off x="621788" y="1157020"/>
            <a:ext cx="3952358"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thư viện</a:t>
            </a:r>
          </a:p>
        </p:txBody>
      </p:sp>
      <p:sp>
        <p:nvSpPr>
          <p:cNvPr id="15" name="TextBox 14">
            <a:extLst>
              <a:ext uri="{FF2B5EF4-FFF2-40B4-BE49-F238E27FC236}">
                <a16:creationId xmlns:a16="http://schemas.microsoft.com/office/drawing/2014/main" id="{BF29FD50-A302-D04A-9E87-BE1B6D6E5877}"/>
              </a:ext>
            </a:extLst>
          </p:cNvPr>
          <p:cNvSpPr txBox="1"/>
          <p:nvPr/>
        </p:nvSpPr>
        <p:spPr>
          <a:xfrm>
            <a:off x="728132" y="3313491"/>
            <a:ext cx="5466606" cy="461665"/>
          </a:xfrm>
          <a:prstGeom prst="rect">
            <a:avLst/>
          </a:prstGeom>
          <a:noFill/>
        </p:spPr>
        <p:txBody>
          <a:bodyPr wrap="square" rtlCol="0">
            <a:spAutoFit/>
          </a:bodyPr>
          <a:lstStyle/>
          <a:p>
            <a:pPr>
              <a:spcBef>
                <a:spcPts val="600"/>
              </a:spcBef>
              <a:spcAft>
                <a:spcPts val="600"/>
              </a:spcAft>
              <a:buClrTx/>
              <a:buFontTx/>
              <a:buNone/>
            </a:pPr>
            <a:r>
              <a:rPr lang="vi-VN" sz="2400" kern="1200">
                <a:solidFill>
                  <a:prstClr val="black"/>
                </a:solidFill>
                <a:latin typeface="Times" pitchFamily="2" charset="0"/>
                <a:ea typeface="+mn-ea"/>
                <a:cs typeface="+mn-cs"/>
              </a:rPr>
              <a:t>Vd: Hàm người dùng định nghĩa:</a:t>
            </a:r>
          </a:p>
        </p:txBody>
      </p:sp>
      <p:sp>
        <p:nvSpPr>
          <p:cNvPr id="16" name="Rectangle 15">
            <a:extLst>
              <a:ext uri="{FF2B5EF4-FFF2-40B4-BE49-F238E27FC236}">
                <a16:creationId xmlns:a16="http://schemas.microsoft.com/office/drawing/2014/main" id="{C9D1183B-7046-DB4F-991E-21CA227F784C}"/>
              </a:ext>
            </a:extLst>
          </p:cNvPr>
          <p:cNvSpPr/>
          <p:nvPr/>
        </p:nvSpPr>
        <p:spPr>
          <a:xfrm>
            <a:off x="3369115" y="1317707"/>
            <a:ext cx="3690230" cy="178510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CC7832"/>
                </a:solidFill>
                <a:effectLst/>
                <a:uLnTx/>
                <a:uFillTx/>
                <a:latin typeface="Georgia"/>
                <a:ea typeface="+mn-ea"/>
                <a:cs typeface="+mn-cs"/>
              </a:rPr>
              <a:t>from </a:t>
            </a:r>
            <a:r>
              <a:rPr kumimoji="0" lang="en-US" sz="2200" b="0" i="0" u="none" strike="noStrike" kern="1200" cap="none" spc="0" normalizeH="0" baseline="0" noProof="0">
                <a:ln>
                  <a:noFill/>
                </a:ln>
                <a:solidFill>
                  <a:prstClr val="black"/>
                </a:solidFill>
                <a:effectLst/>
                <a:uLnTx/>
                <a:uFillTx/>
                <a:latin typeface="Georgia"/>
                <a:ea typeface="+mn-ea"/>
                <a:cs typeface="+mn-cs"/>
              </a:rPr>
              <a:t>decimal </a:t>
            </a:r>
            <a:r>
              <a:rPr kumimoji="0" lang="en-US" sz="2200" b="0" i="0" u="none" strike="noStrike" kern="1200" cap="none" spc="0" normalizeH="0" baseline="0" noProof="0">
                <a:ln>
                  <a:noFill/>
                </a:ln>
                <a:solidFill>
                  <a:srgbClr val="CC7832"/>
                </a:solidFill>
                <a:effectLst/>
                <a:uLnTx/>
                <a:uFillTx/>
                <a:latin typeface="Georgia"/>
                <a:ea typeface="+mn-ea"/>
                <a:cs typeface="+mn-cs"/>
              </a:rPr>
              <a:t>import </a:t>
            </a:r>
            <a:r>
              <a:rPr kumimoji="0" lang="en-US" sz="2200" b="0" i="0" u="none" strike="noStrike" kern="1200" cap="none" spc="0" normalizeH="0" baseline="0" noProof="0">
                <a:ln>
                  <a:noFill/>
                </a:ln>
                <a:solidFill>
                  <a:prstClr val="black"/>
                </a:solidFill>
                <a:effectLst/>
                <a:uLnTx/>
                <a:uFillTx/>
                <a:latin typeface="Georgia"/>
                <a:ea typeface="+mn-ea"/>
                <a:cs typeface="+mn-cs"/>
              </a:rPr>
              <a:t>*</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x = </a:t>
            </a:r>
            <a:r>
              <a:rPr kumimoji="0" lang="en-US" sz="2200" b="0" i="0" u="none" strike="noStrike" kern="1200" cap="none" spc="0" normalizeH="0" baseline="0" noProof="0">
                <a:ln>
                  <a:noFill/>
                </a:ln>
                <a:solidFill>
                  <a:srgbClr val="6897BB"/>
                </a:solidFill>
                <a:effectLst/>
                <a:uLnTx/>
                <a:uFillTx/>
                <a:latin typeface="Georgia"/>
                <a:ea typeface="+mn-ea"/>
                <a:cs typeface="+mn-cs"/>
              </a:rPr>
              <a:t>6.6789</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y = </a:t>
            </a:r>
            <a:r>
              <a:rPr kumimoji="0" lang="en-US" sz="2200" b="0" i="0" u="none" strike="noStrike" kern="1200" cap="none" spc="0" normalizeH="0" baseline="0" noProof="0">
                <a:ln>
                  <a:noFill/>
                </a:ln>
                <a:solidFill>
                  <a:srgbClr val="FF0000"/>
                </a:solidFill>
                <a:effectLst/>
                <a:uLnTx/>
                <a:uFillTx/>
                <a:latin typeface="Georgia"/>
                <a:ea typeface="+mn-ea"/>
                <a:cs typeface="+mn-cs"/>
              </a:rPr>
              <a:t>Decimal</a:t>
            </a:r>
            <a:r>
              <a:rPr kumimoji="0" lang="en-US" sz="2200" b="0" i="0" u="none" strike="noStrike" kern="1200" cap="none" spc="0" normalizeH="0" baseline="0" noProof="0">
                <a:ln>
                  <a:noFill/>
                </a:ln>
                <a:solidFill>
                  <a:prstClr val="black"/>
                </a:solidFill>
                <a:effectLst/>
                <a:uLnTx/>
                <a:uFillTx/>
                <a:latin typeface="Georgia"/>
                <a:ea typeface="+mn-ea"/>
                <a:cs typeface="+mn-cs"/>
              </a:rPr>
              <a:t>(x)</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a:t>
            </a:r>
            <a:r>
              <a:rPr kumimoji="0" lang="en-US" sz="2200" b="0" i="0" u="none" strike="noStrike" kern="1200" cap="none" spc="0" normalizeH="0" baseline="0" noProof="0">
                <a:ln>
                  <a:noFill/>
                </a:ln>
                <a:solidFill>
                  <a:srgbClr val="8888C6"/>
                </a:solidFill>
                <a:effectLst/>
                <a:uLnTx/>
                <a:uFillTx/>
                <a:latin typeface="Georgia"/>
                <a:ea typeface="+mn-ea"/>
                <a:cs typeface="+mn-cs"/>
              </a:rPr>
              <a:t>type</a:t>
            </a:r>
            <a:r>
              <a:rPr kumimoji="0" lang="en-US" sz="2200" b="0" i="0" u="none" strike="noStrike" kern="1200" cap="none" spc="0" normalizeH="0" baseline="0" noProof="0">
                <a:ln>
                  <a:noFill/>
                </a:ln>
                <a:solidFill>
                  <a:prstClr val="black"/>
                </a:solidFill>
                <a:effectLst/>
                <a:uLnTx/>
                <a:uFillTx/>
                <a:latin typeface="Georgia"/>
                <a:ea typeface="+mn-ea"/>
                <a:cs typeface="+mn-cs"/>
              </a:rPr>
              <a:t>(x))</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a:t>
            </a:r>
            <a:r>
              <a:rPr kumimoji="0" lang="en-US" sz="2200" b="0" i="0" u="none" strike="noStrike" kern="1200" cap="none" spc="0" normalizeH="0" baseline="0" noProof="0">
                <a:ln>
                  <a:noFill/>
                </a:ln>
                <a:solidFill>
                  <a:srgbClr val="8888C6"/>
                </a:solidFill>
                <a:effectLst/>
                <a:uLnTx/>
                <a:uFillTx/>
                <a:latin typeface="Georgia"/>
                <a:ea typeface="+mn-ea"/>
                <a:cs typeface="+mn-cs"/>
              </a:rPr>
              <a:t>type</a:t>
            </a:r>
            <a:r>
              <a:rPr kumimoji="0" lang="en-US" sz="2200" b="0" i="0" u="none" strike="noStrike" kern="1200" cap="none" spc="0" normalizeH="0" baseline="0" noProof="0">
                <a:ln>
                  <a:noFill/>
                </a:ln>
                <a:solidFill>
                  <a:prstClr val="black"/>
                </a:solidFill>
                <a:effectLst/>
                <a:uLnTx/>
                <a:uFillTx/>
                <a:latin typeface="Georgia"/>
                <a:ea typeface="+mn-ea"/>
                <a:cs typeface="+mn-cs"/>
              </a:rPr>
              <a:t>(y))</a:t>
            </a:r>
          </a:p>
        </p:txBody>
      </p:sp>
      <p:sp>
        <p:nvSpPr>
          <p:cNvPr id="17" name="Rectangle 16">
            <a:extLst>
              <a:ext uri="{FF2B5EF4-FFF2-40B4-BE49-F238E27FC236}">
                <a16:creationId xmlns:a16="http://schemas.microsoft.com/office/drawing/2014/main" id="{42F9E7AB-E28F-8A45-91C8-9BBCCEE6F5E8}"/>
              </a:ext>
            </a:extLst>
          </p:cNvPr>
          <p:cNvSpPr/>
          <p:nvPr/>
        </p:nvSpPr>
        <p:spPr>
          <a:xfrm>
            <a:off x="3461435" y="3845224"/>
            <a:ext cx="3750115" cy="246221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CC7832"/>
                </a:solidFill>
                <a:effectLst/>
                <a:uLnTx/>
                <a:uFillTx/>
                <a:latin typeface="Georgia"/>
                <a:ea typeface="+mn-ea"/>
                <a:cs typeface="+mn-cs"/>
              </a:rPr>
              <a:t>def </a:t>
            </a:r>
            <a:r>
              <a:rPr kumimoji="0" lang="en-US" sz="2200" b="1" i="0" u="none" strike="noStrike" kern="1200" cap="none" spc="0" normalizeH="0" baseline="0" noProof="0">
                <a:ln>
                  <a:noFill/>
                </a:ln>
                <a:solidFill>
                  <a:srgbClr val="C00000"/>
                </a:solidFill>
                <a:effectLst/>
                <a:uLnTx/>
                <a:uFillTx/>
                <a:latin typeface="Georgia"/>
                <a:ea typeface="+mn-ea"/>
                <a:cs typeface="+mn-cs"/>
              </a:rPr>
              <a:t>Tong</a:t>
            </a:r>
            <a:r>
              <a:rPr kumimoji="0" lang="en-US" sz="2200" b="0" i="0" u="none" strike="noStrike" kern="1200" cap="none" spc="0" normalizeH="0" baseline="0" noProof="0">
                <a:ln>
                  <a:noFill/>
                </a:ln>
                <a:solidFill>
                  <a:prstClr val="black"/>
                </a:solidFill>
                <a:effectLst/>
                <a:uLnTx/>
                <a:uFillTx/>
                <a:latin typeface="Georgia"/>
                <a:ea typeface="+mn-ea"/>
                <a:cs typeface="+mn-cs"/>
              </a:rPr>
              <a:t>(x</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y):</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    </a:t>
            </a:r>
            <a:r>
              <a:rPr kumimoji="0" lang="en-US" sz="2200" b="0" i="0" u="none" strike="noStrike" kern="1200" cap="none" spc="0" normalizeH="0" baseline="0" noProof="0">
                <a:ln>
                  <a:noFill/>
                </a:ln>
                <a:solidFill>
                  <a:srgbClr val="CC7832"/>
                </a:solidFill>
                <a:effectLst/>
                <a:uLnTx/>
                <a:uFillTx/>
                <a:latin typeface="Georgia"/>
                <a:ea typeface="+mn-ea"/>
                <a:cs typeface="+mn-cs"/>
              </a:rPr>
              <a:t>return </a:t>
            </a:r>
            <a:r>
              <a:rPr kumimoji="0" lang="en-US" sz="2200" b="0" i="0" u="none" strike="noStrike" kern="1200" cap="none" spc="0" normalizeH="0" baseline="0" noProof="0">
                <a:ln>
                  <a:noFill/>
                </a:ln>
                <a:solidFill>
                  <a:prstClr val="black"/>
                </a:solidFill>
                <a:effectLst/>
                <a:uLnTx/>
                <a:uFillTx/>
                <a:latin typeface="Georgia"/>
                <a:ea typeface="+mn-ea"/>
                <a:cs typeface="+mn-cs"/>
              </a:rPr>
              <a:t>x + y</a:t>
            </a:r>
            <a:br>
              <a:rPr kumimoji="0" lang="en-US" sz="2200" b="0" i="0" u="none" strike="noStrike" kern="1200" cap="none" spc="0" normalizeH="0" baseline="0" noProof="0">
                <a:ln>
                  <a:noFill/>
                </a:ln>
                <a:solidFill>
                  <a:prstClr val="black"/>
                </a:solidFill>
                <a:effectLst/>
                <a:uLnTx/>
                <a:uFillTx/>
                <a:latin typeface="Georgia"/>
                <a:ea typeface="+mn-ea"/>
                <a:cs typeface="+mn-cs"/>
              </a:rPr>
            </a:b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a = </a:t>
            </a:r>
            <a:r>
              <a:rPr kumimoji="0" lang="en-US" sz="2200" b="0" i="0" u="none" strike="noStrike" kern="1200" cap="none" spc="0" normalizeH="0" baseline="0" noProof="0">
                <a:ln>
                  <a:noFill/>
                </a:ln>
                <a:solidFill>
                  <a:srgbClr val="6897BB"/>
                </a:solidFill>
                <a:effectLst/>
                <a:uLnTx/>
                <a:uFillTx/>
                <a:latin typeface="Georgia"/>
                <a:ea typeface="+mn-ea"/>
                <a:cs typeface="+mn-cs"/>
              </a:rPr>
              <a:t>8</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b = </a:t>
            </a:r>
            <a:r>
              <a:rPr kumimoji="0" lang="en-US" sz="2200" b="0" i="0" u="none" strike="noStrike" kern="1200" cap="none" spc="0" normalizeH="0" baseline="0" noProof="0">
                <a:ln>
                  <a:noFill/>
                </a:ln>
                <a:solidFill>
                  <a:srgbClr val="6897BB"/>
                </a:solidFill>
                <a:effectLst/>
                <a:uLnTx/>
                <a:uFillTx/>
                <a:latin typeface="Georgia"/>
                <a:ea typeface="+mn-ea"/>
                <a:cs typeface="+mn-cs"/>
              </a:rPr>
              <a:t>9</a:t>
            </a:r>
            <a:br>
              <a:rPr kumimoji="0" lang="en-US" sz="2200" b="0" i="0" u="none" strike="noStrike" kern="1200" cap="none" spc="0" normalizeH="0" baseline="0" noProof="0">
                <a:ln>
                  <a:noFill/>
                </a:ln>
                <a:solidFill>
                  <a:srgbClr val="6897BB"/>
                </a:solidFill>
                <a:effectLst/>
                <a:uLnTx/>
                <a:uFillTx/>
                <a:latin typeface="Georgia"/>
                <a:ea typeface="+mn-ea"/>
                <a:cs typeface="+mn-cs"/>
              </a:rPr>
            </a:br>
            <a:r>
              <a:rPr kumimoji="0" lang="en-US" sz="2200" b="0" i="0" u="none" strike="noStrike" kern="1200" cap="none" spc="0" normalizeH="0" baseline="0" noProof="0">
                <a:ln>
                  <a:noFill/>
                </a:ln>
                <a:solidFill>
                  <a:prstClr val="black"/>
                </a:solidFill>
                <a:effectLst/>
                <a:uLnTx/>
                <a:uFillTx/>
                <a:latin typeface="Georgia"/>
                <a:ea typeface="+mn-ea"/>
                <a:cs typeface="+mn-cs"/>
              </a:rPr>
              <a:t>c = Tong(a</a:t>
            </a:r>
            <a:r>
              <a:rPr kumimoji="0" lang="en-US" sz="2200" b="0" i="0" u="none" strike="noStrike" kern="1200" cap="none" spc="0" normalizeH="0" baseline="0" noProof="0">
                <a:ln>
                  <a:noFill/>
                </a:ln>
                <a:solidFill>
                  <a:srgbClr val="CC7832"/>
                </a:solidFill>
                <a:effectLst/>
                <a:uLnTx/>
                <a:uFillTx/>
                <a:latin typeface="Georgia"/>
                <a:ea typeface="+mn-ea"/>
                <a:cs typeface="+mn-cs"/>
              </a:rPr>
              <a:t>, </a:t>
            </a:r>
            <a:r>
              <a:rPr kumimoji="0" lang="en-US" sz="2200" b="0" i="0" u="none" strike="noStrike" kern="1200" cap="none" spc="0" normalizeH="0" baseline="0" noProof="0">
                <a:ln>
                  <a:noFill/>
                </a:ln>
                <a:solidFill>
                  <a:prstClr val="black"/>
                </a:solidFill>
                <a:effectLst/>
                <a:uLnTx/>
                <a:uFillTx/>
                <a:latin typeface="Georgia"/>
                <a:ea typeface="+mn-ea"/>
                <a:cs typeface="+mn-cs"/>
              </a:rPr>
              <a:t>b)</a:t>
            </a:r>
            <a:br>
              <a:rPr kumimoji="0" lang="en-US" sz="2200" b="0" i="0" u="none" strike="noStrike" kern="1200" cap="none" spc="0" normalizeH="0" baseline="0" noProof="0">
                <a:ln>
                  <a:noFill/>
                </a:ln>
                <a:solidFill>
                  <a:prstClr val="black"/>
                </a:solidFill>
                <a:effectLst/>
                <a:uLnTx/>
                <a:uFillTx/>
                <a:latin typeface="Georgia"/>
                <a:ea typeface="+mn-ea"/>
                <a:cs typeface="+mn-cs"/>
              </a:rPr>
            </a:br>
            <a:r>
              <a:rPr kumimoji="0" lang="en-US" sz="2200" b="0" i="0" u="none" strike="noStrike" kern="1200" cap="none" spc="0" normalizeH="0" baseline="0" noProof="0">
                <a:ln>
                  <a:noFill/>
                </a:ln>
                <a:solidFill>
                  <a:srgbClr val="8888C6"/>
                </a:solidFill>
                <a:effectLst/>
                <a:uLnTx/>
                <a:uFillTx/>
                <a:latin typeface="Georgia"/>
                <a:ea typeface="+mn-ea"/>
                <a:cs typeface="+mn-cs"/>
              </a:rPr>
              <a:t>print</a:t>
            </a:r>
            <a:r>
              <a:rPr kumimoji="0" lang="en-US" sz="2200" b="0" i="0" u="none" strike="noStrike" kern="1200" cap="none" spc="0" normalizeH="0" baseline="0" noProof="0">
                <a:ln>
                  <a:noFill/>
                </a:ln>
                <a:solidFill>
                  <a:prstClr val="black"/>
                </a:solidFill>
                <a:effectLst/>
                <a:uLnTx/>
                <a:uFillTx/>
                <a:latin typeface="Georgia"/>
                <a:ea typeface="+mn-ea"/>
                <a:cs typeface="+mn-cs"/>
              </a:rPr>
              <a:t>(</a:t>
            </a:r>
            <a:r>
              <a:rPr kumimoji="0" lang="en-US" sz="2200" b="0" i="0" u="none" strike="noStrike" kern="1200" cap="none" spc="0" normalizeH="0" baseline="0" noProof="0">
                <a:ln>
                  <a:noFill/>
                </a:ln>
                <a:solidFill>
                  <a:srgbClr val="6A8759"/>
                </a:solidFill>
                <a:effectLst/>
                <a:uLnTx/>
                <a:uFillTx/>
                <a:latin typeface="Georgia"/>
                <a:ea typeface="+mn-ea"/>
                <a:cs typeface="+mn-cs"/>
              </a:rPr>
              <a:t>f"Tong = </a:t>
            </a:r>
            <a:r>
              <a:rPr kumimoji="0" lang="en-US" sz="2200" b="0" i="0" u="none" strike="noStrike" kern="1200" cap="none" spc="0" normalizeH="0" baseline="0" noProof="0">
                <a:ln>
                  <a:noFill/>
                </a:ln>
                <a:solidFill>
                  <a:srgbClr val="CC7832"/>
                </a:solidFill>
                <a:effectLst/>
                <a:uLnTx/>
                <a:uFillTx/>
                <a:latin typeface="Georgia"/>
                <a:ea typeface="+mn-ea"/>
                <a:cs typeface="+mn-cs"/>
              </a:rPr>
              <a:t>{</a:t>
            </a:r>
            <a:r>
              <a:rPr kumimoji="0" lang="en-US" sz="2200" b="0" i="0" u="none" strike="noStrike" kern="1200" cap="none" spc="0" normalizeH="0" baseline="0" noProof="0">
                <a:ln>
                  <a:noFill/>
                </a:ln>
                <a:solidFill>
                  <a:prstClr val="black"/>
                </a:solidFill>
                <a:effectLst/>
                <a:uLnTx/>
                <a:uFillTx/>
                <a:latin typeface="Georgia"/>
                <a:ea typeface="+mn-ea"/>
                <a:cs typeface="+mn-cs"/>
              </a:rPr>
              <a:t>c</a:t>
            </a:r>
            <a:r>
              <a:rPr kumimoji="0" lang="en-US" sz="2200" b="0" i="0" u="none" strike="noStrike" kern="1200" cap="none" spc="0" normalizeH="0" baseline="0" noProof="0">
                <a:ln>
                  <a:noFill/>
                </a:ln>
                <a:solidFill>
                  <a:srgbClr val="CC7832"/>
                </a:solidFill>
                <a:effectLst/>
                <a:uLnTx/>
                <a:uFillTx/>
                <a:latin typeface="Georgia"/>
                <a:ea typeface="+mn-ea"/>
                <a:cs typeface="+mn-cs"/>
              </a:rPr>
              <a:t>}</a:t>
            </a:r>
            <a:r>
              <a:rPr kumimoji="0" lang="en-US" sz="2200" b="0" i="0" u="none" strike="noStrike" kern="1200" cap="none" spc="0" normalizeH="0" baseline="0" noProof="0">
                <a:ln>
                  <a:noFill/>
                </a:ln>
                <a:solidFill>
                  <a:srgbClr val="6A8759"/>
                </a:solidFill>
                <a:effectLst/>
                <a:uLnTx/>
                <a:uFillTx/>
                <a:latin typeface="Georgia"/>
                <a:ea typeface="+mn-ea"/>
                <a:cs typeface="+mn-cs"/>
              </a:rPr>
              <a:t>"</a:t>
            </a:r>
            <a:r>
              <a:rPr kumimoji="0" lang="en-US" sz="2200" b="0" i="0" u="none" strike="noStrike" kern="1200" cap="none" spc="0" normalizeH="0" baseline="0" noProof="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2428147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Cú pháp:</a:t>
            </a:r>
          </a:p>
        </p:txBody>
      </p:sp>
      <p:sp>
        <p:nvSpPr>
          <p:cNvPr id="20" name="TextBox 19">
            <a:extLst>
              <a:ext uri="{FF2B5EF4-FFF2-40B4-BE49-F238E27FC236}">
                <a16:creationId xmlns:a16="http://schemas.microsoft.com/office/drawing/2014/main" id="{B7FDEB27-F068-F941-928F-74E3D07E2386}"/>
              </a:ext>
            </a:extLst>
          </p:cNvPr>
          <p:cNvSpPr txBox="1"/>
          <p:nvPr/>
        </p:nvSpPr>
        <p:spPr>
          <a:xfrm>
            <a:off x="797806" y="3055203"/>
            <a:ext cx="10612876" cy="830997"/>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Hàm</a:t>
            </a:r>
            <a:r>
              <a:rPr lang="vi-VN" sz="2400" kern="1200">
                <a:solidFill>
                  <a:prstClr val="black"/>
                </a:solidFill>
                <a:latin typeface="Times" pitchFamily="2" charset="0"/>
                <a:ea typeface="+mn-ea"/>
                <a:cs typeface="+mn-cs"/>
              </a:rPr>
              <a:t> được định nghĩa với từ khóa </a:t>
            </a:r>
            <a:r>
              <a:rPr lang="vi-VN" sz="2400" kern="1200">
                <a:solidFill>
                  <a:srgbClr val="0000FF"/>
                </a:solidFill>
                <a:latin typeface="Times" pitchFamily="2" charset="0"/>
                <a:ea typeface="+mn-ea"/>
                <a:cs typeface="+mn-cs"/>
              </a:rPr>
              <a:t>def</a:t>
            </a:r>
            <a:r>
              <a:rPr lang="vi-VN" sz="2400" kern="1200">
                <a:solidFill>
                  <a:prstClr val="black"/>
                </a:solidFill>
                <a:latin typeface="Times" pitchFamily="2" charset="0"/>
                <a:ea typeface="+mn-ea"/>
                <a:cs typeface="+mn-cs"/>
              </a:rPr>
              <a:t>, </a:t>
            </a:r>
            <a:r>
              <a:rPr lang="vi-VN" sz="2400" i="1" kern="1200">
                <a:solidFill>
                  <a:prstClr val="black"/>
                </a:solidFill>
                <a:latin typeface="Times" pitchFamily="2" charset="0"/>
                <a:ea typeface="+mn-ea"/>
                <a:cs typeface="+mn-cs"/>
              </a:rPr>
              <a:t>hàm có thể có đối số hoặc không</a:t>
            </a:r>
            <a:r>
              <a:rPr lang="vi-VN" sz="2400" kern="1200">
                <a:solidFill>
                  <a:prstClr val="black"/>
                </a:solidFill>
                <a:latin typeface="Times" pitchFamily="2" charset="0"/>
                <a:ea typeface="+mn-ea"/>
                <a:cs typeface="+mn-cs"/>
              </a:rPr>
              <a:t>, </a:t>
            </a:r>
            <a:r>
              <a:rPr lang="vi-VN" sz="2400" i="1" kern="1200">
                <a:solidFill>
                  <a:prstClr val="black"/>
                </a:solidFill>
                <a:latin typeface="Times" pitchFamily="2" charset="0"/>
                <a:ea typeface="+mn-ea"/>
                <a:cs typeface="+mn-cs"/>
              </a:rPr>
              <a:t>có thể có kết quả trả về hoặc không</a:t>
            </a:r>
            <a:r>
              <a:rPr lang="vi-VN" sz="2400" kern="1200">
                <a:solidFill>
                  <a:prstClr val="black"/>
                </a:solidFill>
                <a:latin typeface="Times" pitchFamily="2" charset="0"/>
                <a:ea typeface="+mn-ea"/>
                <a:cs typeface="+mn-cs"/>
              </a:rPr>
              <a:t>.</a:t>
            </a:r>
          </a:p>
        </p:txBody>
      </p:sp>
      <p:grpSp>
        <p:nvGrpSpPr>
          <p:cNvPr id="21" name="Group 20">
            <a:extLst>
              <a:ext uri="{FF2B5EF4-FFF2-40B4-BE49-F238E27FC236}">
                <a16:creationId xmlns:a16="http://schemas.microsoft.com/office/drawing/2014/main" id="{FD50F12E-CDD1-2341-8559-AF1432F31900}"/>
              </a:ext>
            </a:extLst>
          </p:cNvPr>
          <p:cNvGrpSpPr/>
          <p:nvPr/>
        </p:nvGrpSpPr>
        <p:grpSpPr>
          <a:xfrm>
            <a:off x="3498878" y="1759177"/>
            <a:ext cx="4650760" cy="901245"/>
            <a:chOff x="2588240" y="1774675"/>
            <a:chExt cx="4650760" cy="901245"/>
          </a:xfrm>
        </p:grpSpPr>
        <p:sp>
          <p:nvSpPr>
            <p:cNvPr id="22" name="TextBox 21">
              <a:extLst>
                <a:ext uri="{FF2B5EF4-FFF2-40B4-BE49-F238E27FC236}">
                  <a16:creationId xmlns:a16="http://schemas.microsoft.com/office/drawing/2014/main" id="{A1670379-4D87-3F4B-8D21-9341BE071032}"/>
                </a:ext>
              </a:extLst>
            </p:cNvPr>
            <p:cNvSpPr txBox="1"/>
            <p:nvPr/>
          </p:nvSpPr>
          <p:spPr>
            <a:xfrm>
              <a:off x="6896535" y="1778913"/>
              <a:ext cx="342465"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FF"/>
                  </a:solidFill>
                  <a:effectLst/>
                  <a:uLnTx/>
                  <a:uFillTx/>
                  <a:latin typeface="Georgia"/>
                  <a:ea typeface="+mn-ea"/>
                  <a:cs typeface="+mn-cs"/>
                </a:rPr>
                <a:t>:</a:t>
              </a:r>
            </a:p>
          </p:txBody>
        </p:sp>
        <p:sp>
          <p:nvSpPr>
            <p:cNvPr id="23" name="Rounded Rectangle 22">
              <a:extLst>
                <a:ext uri="{FF2B5EF4-FFF2-40B4-BE49-F238E27FC236}">
                  <a16:creationId xmlns:a16="http://schemas.microsoft.com/office/drawing/2014/main" id="{6E03F6AF-AADE-9541-8FCA-070552588D48}"/>
                </a:ext>
              </a:extLst>
            </p:cNvPr>
            <p:cNvSpPr/>
            <p:nvPr/>
          </p:nvSpPr>
          <p:spPr>
            <a:xfrm>
              <a:off x="3349273" y="1799620"/>
              <a:ext cx="994127" cy="381000"/>
            </a:xfrm>
            <a:prstGeom prst="roundRect">
              <a:avLst/>
            </a:prstGeom>
            <a:solidFill>
              <a:srgbClr val="FF9900"/>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Georgia"/>
                  <a:ea typeface="+mn-ea"/>
                  <a:cs typeface="+mn-cs"/>
                </a:rPr>
                <a:t>name</a:t>
              </a:r>
            </a:p>
          </p:txBody>
        </p:sp>
        <p:sp>
          <p:nvSpPr>
            <p:cNvPr id="24" name="Rounded Rectangle 23">
              <a:extLst>
                <a:ext uri="{FF2B5EF4-FFF2-40B4-BE49-F238E27FC236}">
                  <a16:creationId xmlns:a16="http://schemas.microsoft.com/office/drawing/2014/main" id="{AE13A503-0E78-B24F-89DB-397FA5CA5A7C}"/>
                </a:ext>
              </a:extLst>
            </p:cNvPr>
            <p:cNvSpPr/>
            <p:nvPr/>
          </p:nvSpPr>
          <p:spPr>
            <a:xfrm>
              <a:off x="3675431" y="2294920"/>
              <a:ext cx="1831916" cy="381000"/>
            </a:xfrm>
            <a:prstGeom prst="roundRect">
              <a:avLst/>
            </a:prstGeom>
            <a:solidFill>
              <a:srgbClr val="33CC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Georgia"/>
                  <a:ea typeface="+mn-ea"/>
                  <a:cs typeface="+mn-cs"/>
                </a:rPr>
                <a:t>block</a:t>
              </a:r>
            </a:p>
          </p:txBody>
        </p:sp>
        <p:sp>
          <p:nvSpPr>
            <p:cNvPr id="25" name="TextBox 24">
              <a:extLst>
                <a:ext uri="{FF2B5EF4-FFF2-40B4-BE49-F238E27FC236}">
                  <a16:creationId xmlns:a16="http://schemas.microsoft.com/office/drawing/2014/main" id="{29B470F1-1BFE-6D43-A542-709F44D918CB}"/>
                </a:ext>
              </a:extLst>
            </p:cNvPr>
            <p:cNvSpPr txBox="1"/>
            <p:nvPr/>
          </p:nvSpPr>
          <p:spPr>
            <a:xfrm>
              <a:off x="2588240" y="1774676"/>
              <a:ext cx="761034"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FF"/>
                  </a:solidFill>
                  <a:effectLst/>
                  <a:uLnTx/>
                  <a:uFillTx/>
                  <a:latin typeface="Georgia"/>
                  <a:ea typeface="+mn-ea"/>
                  <a:cs typeface="+mn-cs"/>
                </a:rPr>
                <a:t>def</a:t>
              </a:r>
            </a:p>
          </p:txBody>
        </p:sp>
        <p:sp>
          <p:nvSpPr>
            <p:cNvPr id="26" name="Rounded Rectangle 25">
              <a:extLst>
                <a:ext uri="{FF2B5EF4-FFF2-40B4-BE49-F238E27FC236}">
                  <a16:creationId xmlns:a16="http://schemas.microsoft.com/office/drawing/2014/main" id="{F7A08960-256F-F248-A287-708DC79B372C}"/>
                </a:ext>
              </a:extLst>
            </p:cNvPr>
            <p:cNvSpPr/>
            <p:nvPr/>
          </p:nvSpPr>
          <p:spPr>
            <a:xfrm>
              <a:off x="4574803" y="1803428"/>
              <a:ext cx="2206997" cy="381000"/>
            </a:xfrm>
            <a:prstGeom prst="roundRect">
              <a:avLst/>
            </a:prstGeom>
            <a:solidFill>
              <a:srgbClr val="A04DA3">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Georgia"/>
                  <a:ea typeface="+mn-ea"/>
                  <a:cs typeface="+mn-cs"/>
                </a:rPr>
                <a:t>parameter list</a:t>
              </a:r>
            </a:p>
          </p:txBody>
        </p:sp>
        <p:sp>
          <p:nvSpPr>
            <p:cNvPr id="27" name="TextBox 26">
              <a:extLst>
                <a:ext uri="{FF2B5EF4-FFF2-40B4-BE49-F238E27FC236}">
                  <a16:creationId xmlns:a16="http://schemas.microsoft.com/office/drawing/2014/main" id="{58076B9B-1577-F44C-8364-70348B001A5F}"/>
                </a:ext>
              </a:extLst>
            </p:cNvPr>
            <p:cNvSpPr txBox="1"/>
            <p:nvPr/>
          </p:nvSpPr>
          <p:spPr>
            <a:xfrm>
              <a:off x="4191000" y="1778485"/>
              <a:ext cx="552306"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prstClr val="black"/>
                  </a:solidFill>
                  <a:effectLst/>
                  <a:uLnTx/>
                  <a:uFillTx/>
                  <a:latin typeface="Georgia"/>
                  <a:ea typeface="+mn-ea"/>
                  <a:cs typeface="+mn-cs"/>
                </a:rPr>
                <a:t>(</a:t>
              </a:r>
            </a:p>
          </p:txBody>
        </p:sp>
        <p:sp>
          <p:nvSpPr>
            <p:cNvPr id="28" name="TextBox 27">
              <a:extLst>
                <a:ext uri="{FF2B5EF4-FFF2-40B4-BE49-F238E27FC236}">
                  <a16:creationId xmlns:a16="http://schemas.microsoft.com/office/drawing/2014/main" id="{5D196531-F271-5144-A8A7-EDBCE5142488}"/>
                </a:ext>
              </a:extLst>
            </p:cNvPr>
            <p:cNvSpPr txBox="1"/>
            <p:nvPr/>
          </p:nvSpPr>
          <p:spPr>
            <a:xfrm>
              <a:off x="6610494" y="1774675"/>
              <a:ext cx="552306"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prstClr val="black"/>
                  </a:solidFill>
                  <a:effectLst/>
                  <a:uLnTx/>
                  <a:uFillTx/>
                  <a:latin typeface="Georgia"/>
                  <a:ea typeface="+mn-ea"/>
                  <a:cs typeface="+mn-cs"/>
                </a:rPr>
                <a:t>)</a:t>
              </a:r>
            </a:p>
          </p:txBody>
        </p:sp>
      </p:grpSp>
    </p:spTree>
    <p:extLst>
      <p:ext uri="{BB962C8B-B14F-4D97-AF65-F5344CB8AC3E}">
        <p14:creationId xmlns:p14="http://schemas.microsoft.com/office/powerpoint/2010/main" val="2306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F9367D4-6C97-434E-A45F-E56375C94714}"/>
              </a:ext>
            </a:extLst>
          </p:cNvPr>
          <p:cNvSpPr txBox="1"/>
          <p:nvPr/>
        </p:nvSpPr>
        <p:spPr>
          <a:xfrm>
            <a:off x="634667" y="1174926"/>
            <a:ext cx="3799958"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in lời chào</a:t>
            </a:r>
          </a:p>
        </p:txBody>
      </p:sp>
      <p:sp>
        <p:nvSpPr>
          <p:cNvPr id="11" name="Rectangle 10">
            <a:extLst>
              <a:ext uri="{FF2B5EF4-FFF2-40B4-BE49-F238E27FC236}">
                <a16:creationId xmlns:a16="http://schemas.microsoft.com/office/drawing/2014/main" id="{2C269754-49A8-5A47-8661-8D14F95D4A1F}"/>
              </a:ext>
            </a:extLst>
          </p:cNvPr>
          <p:cNvSpPr/>
          <p:nvPr/>
        </p:nvSpPr>
        <p:spPr>
          <a:xfrm>
            <a:off x="3139225" y="1605575"/>
            <a:ext cx="3690230" cy="70788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7832"/>
                </a:solidFill>
                <a:effectLst/>
                <a:uLnTx/>
                <a:uFillTx/>
                <a:latin typeface="Georgia"/>
                <a:ea typeface="+mn-ea"/>
                <a:cs typeface="+mn-cs"/>
              </a:rPr>
              <a:t>def </a:t>
            </a:r>
            <a:r>
              <a:rPr kumimoji="0" lang="en-US" sz="2000" b="1" i="0" u="none" strike="noStrike" kern="1200" cap="none" spc="0" normalizeH="0" baseline="0" noProof="0">
                <a:ln>
                  <a:noFill/>
                </a:ln>
                <a:solidFill>
                  <a:srgbClr val="C00000"/>
                </a:solidFill>
                <a:effectLst/>
                <a:uLnTx/>
                <a:uFillTx/>
                <a:latin typeface="Georgia"/>
                <a:ea typeface="+mn-ea"/>
                <a:cs typeface="+mn-cs"/>
              </a:rPr>
              <a:t>sayWelcome</a:t>
            </a:r>
            <a:r>
              <a:rPr kumimoji="0" lang="en-US" sz="2000" b="0" i="0" u="none" strike="noStrike" kern="1200" cap="none" spc="0" normalizeH="0" baseline="0" noProof="0">
                <a:ln>
                  <a:noFill/>
                </a:ln>
                <a:solidFill>
                  <a:prstClr val="black"/>
                </a:solidFill>
                <a:effectLst/>
                <a:uLnTx/>
                <a:uFillTx/>
                <a:latin typeface="Georgia"/>
                <a:ea typeface="+mn-ea"/>
                <a:cs typeface="+mn-cs"/>
              </a:rPr>
              <a:t>():</a:t>
            </a:r>
            <a:br>
              <a:rPr kumimoji="0" lang="en-US" sz="2000" b="0" i="0" u="none" strike="noStrike" kern="1200" cap="none" spc="0" normalizeH="0" baseline="0" noProof="0">
                <a:ln>
                  <a:noFill/>
                </a:ln>
                <a:solidFill>
                  <a:prstClr val="black"/>
                </a:solidFill>
                <a:effectLst/>
                <a:uLnTx/>
                <a:uFillTx/>
                <a:latin typeface="Georgia"/>
                <a:ea typeface="+mn-ea"/>
                <a:cs typeface="+mn-cs"/>
              </a:rPr>
            </a:br>
            <a:r>
              <a:rPr kumimoji="0" lang="en-US" sz="2000" b="0" i="0" u="none" strike="noStrike" kern="1200" cap="none" spc="0" normalizeH="0" baseline="0" noProof="0">
                <a:ln>
                  <a:noFill/>
                </a:ln>
                <a:solidFill>
                  <a:prstClr val="black"/>
                </a:solidFill>
                <a:effectLst/>
                <a:uLnTx/>
                <a:uFillTx/>
                <a:latin typeface="Georgia"/>
                <a:ea typeface="+mn-ea"/>
                <a:cs typeface="+mn-cs"/>
              </a:rPr>
              <a:t>      </a:t>
            </a:r>
            <a:r>
              <a:rPr kumimoji="0" lang="en-US" sz="2000" b="0" i="0" u="none" strike="noStrike" kern="1200" cap="none" spc="0" normalizeH="0" baseline="0" noProof="0">
                <a:ln>
                  <a:noFill/>
                </a:ln>
                <a:solidFill>
                  <a:srgbClr val="8888C6"/>
                </a:solidFill>
                <a:effectLst/>
                <a:uLnTx/>
                <a:uFillTx/>
                <a:latin typeface="Georgia"/>
                <a:ea typeface="+mn-ea"/>
                <a:cs typeface="+mn-cs"/>
              </a:rPr>
              <a:t>print</a:t>
            </a:r>
            <a:r>
              <a:rPr kumimoji="0" lang="en-US" sz="2000" b="0" i="0" u="none" strike="noStrike" kern="1200" cap="none" spc="0" normalizeH="0" baseline="0" noProof="0">
                <a:ln>
                  <a:noFill/>
                </a:ln>
                <a:solidFill>
                  <a:prstClr val="black"/>
                </a:solidFill>
                <a:effectLst/>
                <a:uLnTx/>
                <a:uFillTx/>
                <a:latin typeface="Georgia"/>
                <a:ea typeface="+mn-ea"/>
                <a:cs typeface="+mn-cs"/>
              </a:rPr>
              <a:t>(</a:t>
            </a:r>
            <a:r>
              <a:rPr kumimoji="0" lang="en-US" sz="2000" b="0" i="0" u="none" strike="noStrike" kern="1200" cap="none" spc="0" normalizeH="0" baseline="0" noProof="0">
                <a:ln>
                  <a:noFill/>
                </a:ln>
                <a:solidFill>
                  <a:srgbClr val="6A8759"/>
                </a:solidFill>
                <a:effectLst/>
                <a:uLnTx/>
                <a:uFillTx/>
                <a:latin typeface="Georgia"/>
                <a:ea typeface="+mn-ea"/>
                <a:cs typeface="+mn-cs"/>
              </a:rPr>
              <a:t>"Welcome To UEL"</a:t>
            </a:r>
            <a:r>
              <a:rPr kumimoji="0" lang="en-US" sz="2000" b="0" i="0" u="none" strike="noStrike" kern="1200" cap="none" spc="0" normalizeH="0" baseline="0" noProof="0">
                <a:ln>
                  <a:noFill/>
                </a:ln>
                <a:solidFill>
                  <a:prstClr val="black"/>
                </a:solidFill>
                <a:effectLst/>
                <a:uLnTx/>
                <a:uFillTx/>
                <a:latin typeface="Georgia"/>
                <a:ea typeface="+mn-ea"/>
                <a:cs typeface="+mn-cs"/>
              </a:rPr>
              <a:t>)</a:t>
            </a:r>
          </a:p>
        </p:txBody>
      </p:sp>
      <p:sp>
        <p:nvSpPr>
          <p:cNvPr id="12" name="TextBox 11">
            <a:extLst>
              <a:ext uri="{FF2B5EF4-FFF2-40B4-BE49-F238E27FC236}">
                <a16:creationId xmlns:a16="http://schemas.microsoft.com/office/drawing/2014/main" id="{084391E9-C9A4-3340-BDCA-74460B140767}"/>
              </a:ext>
            </a:extLst>
          </p:cNvPr>
          <p:cNvSpPr txBox="1"/>
          <p:nvPr/>
        </p:nvSpPr>
        <p:spPr>
          <a:xfrm>
            <a:off x="624625" y="2550991"/>
            <a:ext cx="6935274"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kiểm tra một số có phải là số chẵn</a:t>
            </a:r>
          </a:p>
        </p:txBody>
      </p:sp>
      <p:sp>
        <p:nvSpPr>
          <p:cNvPr id="13" name="Rectangle 12">
            <a:extLst>
              <a:ext uri="{FF2B5EF4-FFF2-40B4-BE49-F238E27FC236}">
                <a16:creationId xmlns:a16="http://schemas.microsoft.com/office/drawing/2014/main" id="{B2C46DCB-AECA-2B45-A9BC-D27D87EF948A}"/>
              </a:ext>
            </a:extLst>
          </p:cNvPr>
          <p:cNvSpPr/>
          <p:nvPr/>
        </p:nvSpPr>
        <p:spPr>
          <a:xfrm>
            <a:off x="3139225" y="3243011"/>
            <a:ext cx="3690230" cy="132343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7832"/>
                </a:solidFill>
                <a:effectLst/>
                <a:uLnTx/>
                <a:uFillTx/>
                <a:latin typeface="Georgia"/>
                <a:ea typeface="+mn-ea"/>
                <a:cs typeface="+mn-cs"/>
              </a:rPr>
              <a:t>def </a:t>
            </a:r>
            <a:r>
              <a:rPr kumimoji="0" lang="en-US" sz="2000" b="1" i="0" u="none" strike="noStrike" kern="1200" cap="none" spc="0" normalizeH="0" baseline="0" noProof="0">
                <a:ln>
                  <a:noFill/>
                </a:ln>
                <a:solidFill>
                  <a:srgbClr val="C00000"/>
                </a:solidFill>
                <a:effectLst/>
                <a:uLnTx/>
                <a:uFillTx/>
                <a:latin typeface="Georgia"/>
                <a:ea typeface="+mn-ea"/>
                <a:cs typeface="+mn-cs"/>
              </a:rPr>
              <a:t>isEven</a:t>
            </a:r>
            <a:r>
              <a:rPr kumimoji="0" lang="en-US" sz="2000" b="0" i="0" u="none" strike="noStrike" kern="1200" cap="none" spc="0" normalizeH="0" baseline="0" noProof="0">
                <a:ln>
                  <a:noFill/>
                </a:ln>
                <a:solidFill>
                  <a:prstClr val="black"/>
                </a:solidFill>
                <a:effectLst/>
                <a:uLnTx/>
                <a:uFillTx/>
                <a:latin typeface="Georgia"/>
                <a:ea typeface="+mn-ea"/>
                <a:cs typeface="+mn-cs"/>
              </a:rPr>
              <a:t>(x):</a:t>
            </a:r>
            <a:br>
              <a:rPr kumimoji="0" lang="en-US" sz="2000" b="0" i="0" u="none" strike="noStrike" kern="1200" cap="none" spc="0" normalizeH="0" baseline="0" noProof="0">
                <a:ln>
                  <a:noFill/>
                </a:ln>
                <a:solidFill>
                  <a:prstClr val="black"/>
                </a:solidFill>
                <a:effectLst/>
                <a:uLnTx/>
                <a:uFillTx/>
                <a:latin typeface="Georgia"/>
                <a:ea typeface="+mn-ea"/>
                <a:cs typeface="+mn-cs"/>
              </a:rPr>
            </a:br>
            <a:r>
              <a:rPr kumimoji="0" lang="en-US" sz="2000" b="0" i="0" u="none" strike="noStrike" kern="1200" cap="none" spc="0" normalizeH="0" baseline="0" noProof="0">
                <a:ln>
                  <a:noFill/>
                </a:ln>
                <a:solidFill>
                  <a:prstClr val="black"/>
                </a:solidFill>
                <a:effectLst/>
                <a:uLnTx/>
                <a:uFillTx/>
                <a:latin typeface="Georgia"/>
                <a:ea typeface="+mn-ea"/>
                <a:cs typeface="+mn-cs"/>
              </a:rPr>
              <a:t>    </a:t>
            </a:r>
            <a:r>
              <a:rPr kumimoji="0" lang="en-US" sz="2000" b="0" i="0" u="none" strike="noStrike" kern="1200" cap="none" spc="0" normalizeH="0" baseline="0" noProof="0">
                <a:ln>
                  <a:noFill/>
                </a:ln>
                <a:solidFill>
                  <a:srgbClr val="CC7832"/>
                </a:solidFill>
                <a:effectLst/>
                <a:uLnTx/>
                <a:uFillTx/>
                <a:latin typeface="Georgia"/>
                <a:ea typeface="+mn-ea"/>
                <a:cs typeface="+mn-cs"/>
              </a:rPr>
              <a:t>if </a:t>
            </a:r>
            <a:r>
              <a:rPr kumimoji="0" lang="en-US" sz="2000" b="0" i="0" u="none" strike="noStrike" kern="1200" cap="none" spc="0" normalizeH="0" baseline="0" noProof="0">
                <a:ln>
                  <a:noFill/>
                </a:ln>
                <a:solidFill>
                  <a:prstClr val="black"/>
                </a:solidFill>
                <a:effectLst/>
                <a:uLnTx/>
                <a:uFillTx/>
                <a:latin typeface="Georgia"/>
                <a:ea typeface="+mn-ea"/>
                <a:cs typeface="+mn-cs"/>
              </a:rPr>
              <a:t>x % </a:t>
            </a:r>
            <a:r>
              <a:rPr kumimoji="0" lang="en-US" sz="2000" b="0" i="0" u="none" strike="noStrike" kern="1200" cap="none" spc="0" normalizeH="0" baseline="0" noProof="0">
                <a:ln>
                  <a:noFill/>
                </a:ln>
                <a:solidFill>
                  <a:srgbClr val="6897BB"/>
                </a:solidFill>
                <a:effectLst/>
                <a:uLnTx/>
                <a:uFillTx/>
                <a:latin typeface="Georgia"/>
                <a:ea typeface="+mn-ea"/>
                <a:cs typeface="+mn-cs"/>
              </a:rPr>
              <a:t>2 </a:t>
            </a:r>
            <a:r>
              <a:rPr kumimoji="0" lang="en-US" sz="2000" b="0" i="0" u="none" strike="noStrike" kern="1200" cap="none" spc="0" normalizeH="0" baseline="0" noProof="0">
                <a:ln>
                  <a:noFill/>
                </a:ln>
                <a:solidFill>
                  <a:prstClr val="black"/>
                </a:solidFill>
                <a:effectLst/>
                <a:uLnTx/>
                <a:uFillTx/>
                <a:latin typeface="Georgia"/>
                <a:ea typeface="+mn-ea"/>
                <a:cs typeface="+mn-cs"/>
              </a:rPr>
              <a:t>== </a:t>
            </a:r>
            <a:r>
              <a:rPr kumimoji="0" lang="en-US" sz="2000" b="0" i="0" u="none" strike="noStrike" kern="1200" cap="none" spc="0" normalizeH="0" baseline="0" noProof="0">
                <a:ln>
                  <a:noFill/>
                </a:ln>
                <a:solidFill>
                  <a:srgbClr val="6897BB"/>
                </a:solidFill>
                <a:effectLst/>
                <a:uLnTx/>
                <a:uFillTx/>
                <a:latin typeface="Georgia"/>
                <a:ea typeface="+mn-ea"/>
                <a:cs typeface="+mn-cs"/>
              </a:rPr>
              <a:t>0</a:t>
            </a:r>
            <a:r>
              <a:rPr kumimoji="0" lang="en-US" sz="2000" b="0" i="0" u="none" strike="noStrike" kern="1200" cap="none" spc="0" normalizeH="0" baseline="0" noProof="0">
                <a:ln>
                  <a:noFill/>
                </a:ln>
                <a:solidFill>
                  <a:prstClr val="black"/>
                </a:solidFill>
                <a:effectLst/>
                <a:uLnTx/>
                <a:uFillTx/>
                <a:latin typeface="Georgia"/>
                <a:ea typeface="+mn-ea"/>
                <a:cs typeface="+mn-cs"/>
              </a:rPr>
              <a:t>:</a:t>
            </a:r>
            <a:br>
              <a:rPr kumimoji="0" lang="en-US" sz="2000" b="0" i="0" u="none" strike="noStrike" kern="1200" cap="none" spc="0" normalizeH="0" baseline="0" noProof="0">
                <a:ln>
                  <a:noFill/>
                </a:ln>
                <a:solidFill>
                  <a:prstClr val="black"/>
                </a:solidFill>
                <a:effectLst/>
                <a:uLnTx/>
                <a:uFillTx/>
                <a:latin typeface="Georgia"/>
                <a:ea typeface="+mn-ea"/>
                <a:cs typeface="+mn-cs"/>
              </a:rPr>
            </a:br>
            <a:r>
              <a:rPr kumimoji="0" lang="en-US" sz="2000" b="0" i="0" u="none" strike="noStrike" kern="1200" cap="none" spc="0" normalizeH="0" baseline="0" noProof="0">
                <a:ln>
                  <a:noFill/>
                </a:ln>
                <a:solidFill>
                  <a:prstClr val="black"/>
                </a:solidFill>
                <a:effectLst/>
                <a:uLnTx/>
                <a:uFillTx/>
                <a:latin typeface="Georgia"/>
                <a:ea typeface="+mn-ea"/>
                <a:cs typeface="+mn-cs"/>
              </a:rPr>
              <a:t>        </a:t>
            </a:r>
            <a:r>
              <a:rPr kumimoji="0" lang="en-US" sz="2000" b="0" i="0" u="none" strike="noStrike" kern="1200" cap="none" spc="0" normalizeH="0" baseline="0" noProof="0">
                <a:ln>
                  <a:noFill/>
                </a:ln>
                <a:solidFill>
                  <a:srgbClr val="CC7832"/>
                </a:solidFill>
                <a:effectLst/>
                <a:uLnTx/>
                <a:uFillTx/>
                <a:latin typeface="Georgia"/>
                <a:ea typeface="+mn-ea"/>
                <a:cs typeface="+mn-cs"/>
              </a:rPr>
              <a:t>return True</a:t>
            </a:r>
            <a:br>
              <a:rPr kumimoji="0" lang="en-US" sz="2000" b="0" i="0" u="none" strike="noStrike" kern="1200" cap="none" spc="0" normalizeH="0" baseline="0" noProof="0">
                <a:ln>
                  <a:noFill/>
                </a:ln>
                <a:solidFill>
                  <a:srgbClr val="CC7832"/>
                </a:solidFill>
                <a:effectLst/>
                <a:uLnTx/>
                <a:uFillTx/>
                <a:latin typeface="Georgia"/>
                <a:ea typeface="+mn-ea"/>
                <a:cs typeface="+mn-cs"/>
              </a:rPr>
            </a:br>
            <a:r>
              <a:rPr kumimoji="0" lang="en-US" sz="2000" b="0" i="0" u="none" strike="noStrike" kern="1200" cap="none" spc="0" normalizeH="0" baseline="0" noProof="0">
                <a:ln>
                  <a:noFill/>
                </a:ln>
                <a:solidFill>
                  <a:srgbClr val="CC7832"/>
                </a:solidFill>
                <a:effectLst/>
                <a:uLnTx/>
                <a:uFillTx/>
                <a:latin typeface="Georgia"/>
                <a:ea typeface="+mn-ea"/>
                <a:cs typeface="+mn-cs"/>
              </a:rPr>
              <a:t>    return False</a:t>
            </a:r>
            <a:endParaRPr kumimoji="0" lang="en-US" sz="2000" b="0" i="0" u="none" strike="noStrike" kern="1200" cap="none" spc="0" normalizeH="0" baseline="0" noProof="0">
              <a:ln>
                <a:noFill/>
              </a:ln>
              <a:solidFill>
                <a:prstClr val="black"/>
              </a:solidFill>
              <a:effectLst/>
              <a:uLnTx/>
              <a:uFillTx/>
              <a:latin typeface="Georgia"/>
              <a:ea typeface="+mn-ea"/>
              <a:cs typeface="+mn-cs"/>
            </a:endParaRPr>
          </a:p>
        </p:txBody>
      </p:sp>
      <p:sp>
        <p:nvSpPr>
          <p:cNvPr id="14" name="Rectangle 13">
            <a:extLst>
              <a:ext uri="{FF2B5EF4-FFF2-40B4-BE49-F238E27FC236}">
                <a16:creationId xmlns:a16="http://schemas.microsoft.com/office/drawing/2014/main" id="{5C32785F-B401-3F46-AE7B-8D75DB615E5F}"/>
              </a:ext>
            </a:extLst>
          </p:cNvPr>
          <p:cNvSpPr/>
          <p:nvPr/>
        </p:nvSpPr>
        <p:spPr>
          <a:xfrm>
            <a:off x="3139225" y="5377000"/>
            <a:ext cx="4038600" cy="70788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7832"/>
                </a:solidFill>
                <a:effectLst/>
                <a:uLnTx/>
                <a:uFillTx/>
                <a:latin typeface="Georgia"/>
                <a:ea typeface="+mn-ea"/>
                <a:cs typeface="+mn-cs"/>
              </a:rPr>
              <a:t>def </a:t>
            </a:r>
            <a:r>
              <a:rPr kumimoji="0" lang="en-US" sz="2000" b="1" i="0" u="none" strike="noStrike" kern="1200" cap="none" spc="0" normalizeH="0" baseline="0" noProof="0">
                <a:ln>
                  <a:noFill/>
                </a:ln>
                <a:solidFill>
                  <a:srgbClr val="C00000"/>
                </a:solidFill>
                <a:effectLst/>
                <a:uLnTx/>
                <a:uFillTx/>
                <a:latin typeface="Georgia"/>
                <a:ea typeface="+mn-ea"/>
                <a:cs typeface="+mn-cs"/>
              </a:rPr>
              <a:t>phepChia</a:t>
            </a:r>
            <a:r>
              <a:rPr kumimoji="0" lang="en-US" sz="2000" b="0" i="0" u="none" strike="noStrike" kern="1200" cap="none" spc="0" normalizeH="0" baseline="0" noProof="0">
                <a:ln>
                  <a:noFill/>
                </a:ln>
                <a:solidFill>
                  <a:prstClr val="black"/>
                </a:solidFill>
                <a:effectLst/>
                <a:uLnTx/>
                <a:uFillTx/>
                <a:latin typeface="Georgia"/>
                <a:ea typeface="+mn-ea"/>
                <a:cs typeface="+mn-cs"/>
              </a:rPr>
              <a:t>(sobichia</a:t>
            </a:r>
            <a:r>
              <a:rPr kumimoji="0" lang="en-US" sz="2000" b="0" i="0" u="none" strike="noStrike" kern="1200" cap="none" spc="0" normalizeH="0" baseline="0" noProof="0">
                <a:ln>
                  <a:noFill/>
                </a:ln>
                <a:solidFill>
                  <a:srgbClr val="CC7832"/>
                </a:solidFill>
                <a:effectLst/>
                <a:uLnTx/>
                <a:uFillTx/>
                <a:latin typeface="Georgia"/>
                <a:ea typeface="+mn-ea"/>
                <a:cs typeface="+mn-cs"/>
              </a:rPr>
              <a:t>, </a:t>
            </a:r>
            <a:r>
              <a:rPr kumimoji="0" lang="en-US" sz="2000" b="0" i="0" u="none" strike="noStrike" kern="1200" cap="none" spc="0" normalizeH="0" baseline="0" noProof="0">
                <a:ln>
                  <a:noFill/>
                </a:ln>
                <a:solidFill>
                  <a:prstClr val="black"/>
                </a:solidFill>
                <a:effectLst/>
                <a:uLnTx/>
                <a:uFillTx/>
                <a:latin typeface="Georgia"/>
                <a:ea typeface="+mn-ea"/>
                <a:cs typeface="+mn-cs"/>
              </a:rPr>
              <a:t>sochia):</a:t>
            </a:r>
            <a:br>
              <a:rPr kumimoji="0" lang="en-US" sz="2000" b="0" i="0" u="none" strike="noStrike" kern="1200" cap="none" spc="0" normalizeH="0" baseline="0" noProof="0">
                <a:ln>
                  <a:noFill/>
                </a:ln>
                <a:solidFill>
                  <a:prstClr val="black"/>
                </a:solidFill>
                <a:effectLst/>
                <a:uLnTx/>
                <a:uFillTx/>
                <a:latin typeface="Georgia"/>
                <a:ea typeface="+mn-ea"/>
                <a:cs typeface="+mn-cs"/>
              </a:rPr>
            </a:br>
            <a:r>
              <a:rPr kumimoji="0" lang="en-US" sz="2000" b="0" i="0" u="none" strike="noStrike" kern="1200" cap="none" spc="0" normalizeH="0" baseline="0" noProof="0">
                <a:ln>
                  <a:noFill/>
                </a:ln>
                <a:solidFill>
                  <a:prstClr val="black"/>
                </a:solidFill>
                <a:effectLst/>
                <a:uLnTx/>
                <a:uFillTx/>
                <a:latin typeface="Georgia"/>
                <a:ea typeface="+mn-ea"/>
                <a:cs typeface="+mn-cs"/>
              </a:rPr>
              <a:t>    </a:t>
            </a:r>
            <a:r>
              <a:rPr kumimoji="0" lang="en-US" sz="2000" b="0" i="0" u="none" strike="noStrike" kern="1200" cap="none" spc="0" normalizeH="0" baseline="0" noProof="0">
                <a:ln>
                  <a:noFill/>
                </a:ln>
                <a:solidFill>
                  <a:srgbClr val="CC7832"/>
                </a:solidFill>
                <a:effectLst/>
                <a:uLnTx/>
                <a:uFillTx/>
                <a:latin typeface="Georgia"/>
                <a:ea typeface="+mn-ea"/>
                <a:cs typeface="+mn-cs"/>
              </a:rPr>
              <a:t>return </a:t>
            </a:r>
            <a:r>
              <a:rPr kumimoji="0" lang="en-US" sz="2000" b="0" i="0" u="none" strike="noStrike" kern="1200" cap="none" spc="0" normalizeH="0" baseline="0" noProof="0">
                <a:ln>
                  <a:noFill/>
                </a:ln>
                <a:solidFill>
                  <a:prstClr val="black"/>
                </a:solidFill>
                <a:effectLst/>
                <a:uLnTx/>
                <a:uFillTx/>
                <a:latin typeface="Georgia"/>
                <a:ea typeface="+mn-ea"/>
                <a:cs typeface="+mn-cs"/>
              </a:rPr>
              <a:t>sobichia / sochia</a:t>
            </a:r>
          </a:p>
        </p:txBody>
      </p:sp>
      <p:sp>
        <p:nvSpPr>
          <p:cNvPr id="15" name="TextBox 14">
            <a:extLst>
              <a:ext uri="{FF2B5EF4-FFF2-40B4-BE49-F238E27FC236}">
                <a16:creationId xmlns:a16="http://schemas.microsoft.com/office/drawing/2014/main" id="{084391E9-C9A4-3340-BDCA-74460B140767}"/>
              </a:ext>
            </a:extLst>
          </p:cNvPr>
          <p:cNvSpPr txBox="1"/>
          <p:nvPr/>
        </p:nvSpPr>
        <p:spPr>
          <a:xfrm>
            <a:off x="728132" y="4740892"/>
            <a:ext cx="6935274"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a:t>
            </a:r>
            <a:r>
              <a:rPr lang="en-US" sz="2400" kern="1200">
                <a:solidFill>
                  <a:prstClr val="black"/>
                </a:solidFill>
                <a:latin typeface="Times" pitchFamily="2" charset="0"/>
                <a:ea typeface="+mn-ea"/>
                <a:cs typeface="+mn-cs"/>
              </a:rPr>
              <a:t>xử lý phép chia nhạn 2 đối số</a:t>
            </a:r>
            <a:endParaRPr lang="vi-VN" sz="2400" kern="1200">
              <a:solidFill>
                <a:prstClr val="black"/>
              </a:solidFill>
              <a:latin typeface="Times" pitchFamily="2" charset="0"/>
              <a:ea typeface="+mn-ea"/>
              <a:cs typeface="+mn-cs"/>
            </a:endParaRPr>
          </a:p>
        </p:txBody>
      </p:sp>
    </p:spTree>
    <p:extLst>
      <p:ext uri="{BB962C8B-B14F-4D97-AF65-F5344CB8AC3E}">
        <p14:creationId xmlns:p14="http://schemas.microsoft.com/office/powerpoint/2010/main" val="175952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a:latin typeface="Cambria" panose="02040503050406030204" pitchFamily="18" charset="0"/>
              </a:rPr>
              <a:t>Cách gọi hàm</a:t>
            </a:r>
          </a:p>
        </p:txBody>
      </p:sp>
      <p:sp>
        <p:nvSpPr>
          <p:cNvPr id="29" name="TextBox 28">
            <a:extLst>
              <a:ext uri="{FF2B5EF4-FFF2-40B4-BE49-F238E27FC236}">
                <a16:creationId xmlns:a16="http://schemas.microsoft.com/office/drawing/2014/main" id="{B7FDEB27-F068-F941-928F-74E3D07E2386}"/>
              </a:ext>
            </a:extLst>
          </p:cNvPr>
          <p:cNvSpPr txBox="1"/>
          <p:nvPr/>
        </p:nvSpPr>
        <p:spPr>
          <a:xfrm>
            <a:off x="797806" y="1624809"/>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Khi gọi hàm cần khai báo đầy đủ các đối số nếu có.</a:t>
            </a:r>
          </a:p>
        </p:txBody>
      </p:sp>
      <p:sp>
        <p:nvSpPr>
          <p:cNvPr id="30" name="TextBox 29">
            <a:extLst>
              <a:ext uri="{FF2B5EF4-FFF2-40B4-BE49-F238E27FC236}">
                <a16:creationId xmlns:a16="http://schemas.microsoft.com/office/drawing/2014/main" id="{8CC7B606-1927-D644-AE23-8B37B0FC7E80}"/>
              </a:ext>
            </a:extLst>
          </p:cNvPr>
          <p:cNvSpPr txBox="1"/>
          <p:nvPr/>
        </p:nvSpPr>
        <p:spPr>
          <a:xfrm>
            <a:off x="1292991" y="2138332"/>
            <a:ext cx="8138930" cy="3600986"/>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Gọi hàm </a:t>
            </a:r>
            <a:r>
              <a:rPr lang="vi-VN" sz="2400" b="1" kern="1200">
                <a:solidFill>
                  <a:prstClr val="black"/>
                </a:solidFill>
                <a:latin typeface="Times" pitchFamily="2" charset="0"/>
                <a:ea typeface="+mn-ea"/>
                <a:cs typeface="+mn-cs"/>
              </a:rPr>
              <a:t>không</a:t>
            </a:r>
            <a:r>
              <a:rPr lang="vi-VN" sz="2400" kern="1200">
                <a:solidFill>
                  <a:prstClr val="black"/>
                </a:solidFill>
                <a:latin typeface="Times" pitchFamily="2" charset="0"/>
                <a:ea typeface="+mn-ea"/>
                <a:cs typeface="+mn-cs"/>
              </a:rPr>
              <a:t> có kết quả trả về:</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rPr>
              <a:t>FunctionName([parameter])  </a:t>
            </a:r>
            <a:r>
              <a:rPr lang="en-US" sz="2400" i="1" kern="1200">
                <a:solidFill>
                  <a:prstClr val="black"/>
                </a:solidFill>
                <a:latin typeface="Times" pitchFamily="2" charset="0"/>
                <a:ea typeface="+mn-ea"/>
                <a:cs typeface="+mn-cs"/>
                <a:sym typeface="Wingdings" pitchFamily="2" charset="2"/>
              </a:rPr>
              <a:t> </a:t>
            </a:r>
            <a:r>
              <a:rPr lang="en-US" sz="2400" b="1" i="1" kern="1200">
                <a:solidFill>
                  <a:srgbClr val="C00000"/>
                </a:solidFill>
                <a:latin typeface="Georgia"/>
                <a:ea typeface="+mn-ea"/>
                <a:cs typeface="+mn-cs"/>
              </a:rPr>
              <a:t>sayWelcome</a:t>
            </a:r>
            <a:r>
              <a:rPr lang="en-US" sz="2400" i="1" kern="1200">
                <a:solidFill>
                  <a:prstClr val="black"/>
                </a:solidFill>
                <a:latin typeface="Georgia"/>
                <a:ea typeface="+mn-ea"/>
                <a:cs typeface="+mn-cs"/>
              </a:rPr>
              <a:t>()</a:t>
            </a:r>
            <a:endParaRPr lang="en-US" sz="2400" i="1" kern="1200">
              <a:solidFill>
                <a:prstClr val="black"/>
              </a:solidFill>
              <a:latin typeface="Times" pitchFamily="2" charset="0"/>
              <a:ea typeface="+mn-ea"/>
              <a:cs typeface="+mn-cs"/>
            </a:endParaRPr>
          </a:p>
          <a:p>
            <a:pPr algn="just">
              <a:spcBef>
                <a:spcPts val="600"/>
              </a:spcBef>
              <a:spcAft>
                <a:spcPts val="600"/>
              </a:spcAft>
              <a:buClrTx/>
              <a:buFontTx/>
              <a:buNone/>
            </a:pPr>
            <a:r>
              <a:rPr lang="vi-VN" sz="2400" kern="1200">
                <a:solidFill>
                  <a:prstClr val="black"/>
                </a:solidFill>
                <a:latin typeface="Times" pitchFamily="2" charset="0"/>
                <a:ea typeface="+mn-ea"/>
                <a:cs typeface="+mn-cs"/>
              </a:rPr>
              <a:t>Gọi hàm </a:t>
            </a:r>
            <a:r>
              <a:rPr lang="vi-VN" sz="2400" b="1" kern="1200">
                <a:solidFill>
                  <a:prstClr val="black"/>
                </a:solidFill>
                <a:latin typeface="Times" pitchFamily="2" charset="0"/>
                <a:ea typeface="+mn-ea"/>
                <a:cs typeface="+mn-cs"/>
              </a:rPr>
              <a:t>có</a:t>
            </a:r>
            <a:r>
              <a:rPr lang="vi-VN" sz="2400" kern="1200">
                <a:solidFill>
                  <a:prstClr val="black"/>
                </a:solidFill>
                <a:latin typeface="Times" pitchFamily="2" charset="0"/>
                <a:ea typeface="+mn-ea"/>
                <a:cs typeface="+mn-cs"/>
              </a:rPr>
              <a:t> kết quả trả về:</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rPr>
              <a:t>result = FunctionName([parameter]) </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sym typeface="Wingdings" pitchFamily="2" charset="2"/>
              </a:rPr>
              <a:t>  b = </a:t>
            </a:r>
            <a:r>
              <a:rPr lang="en-US" sz="2400" b="1" i="1" kern="1200">
                <a:solidFill>
                  <a:srgbClr val="C00000"/>
                </a:solidFill>
                <a:latin typeface="Georgia"/>
                <a:ea typeface="+mn-ea"/>
                <a:cs typeface="+mn-cs"/>
              </a:rPr>
              <a:t>isEven</a:t>
            </a:r>
            <a:r>
              <a:rPr lang="en-US" sz="2400" i="1" kern="1200">
                <a:solidFill>
                  <a:prstClr val="black"/>
                </a:solidFill>
                <a:latin typeface="Georgia"/>
                <a:ea typeface="+mn-ea"/>
                <a:cs typeface="+mn-cs"/>
              </a:rPr>
              <a:t>(x)</a:t>
            </a:r>
          </a:p>
          <a:p>
            <a:pPr marL="693738" indent="-342900" algn="just">
              <a:spcBef>
                <a:spcPts val="600"/>
              </a:spcBef>
              <a:spcAft>
                <a:spcPts val="600"/>
              </a:spcAft>
              <a:buClrTx/>
              <a:buFont typeface="Wingdings" pitchFamily="2" charset="2"/>
              <a:buChar char="à"/>
            </a:pPr>
            <a:r>
              <a:rPr lang="en-US" sz="2400" i="1" kern="1200">
                <a:solidFill>
                  <a:prstClr val="black"/>
                </a:solidFill>
                <a:latin typeface="Times" pitchFamily="2" charset="0"/>
                <a:ea typeface="+mn-ea"/>
                <a:cs typeface="+mn-cs"/>
                <a:sym typeface="Wingdings" pitchFamily="2" charset="2"/>
              </a:rPr>
              <a:t>x </a:t>
            </a:r>
            <a:r>
              <a:rPr lang="en-US" sz="2400" i="1" kern="1200">
                <a:solidFill>
                  <a:prstClr val="black"/>
                </a:solidFill>
                <a:latin typeface="Times" pitchFamily="2" charset="0"/>
                <a:ea typeface="+mn-ea"/>
                <a:cs typeface="+mn-cs"/>
              </a:rPr>
              <a:t>= </a:t>
            </a:r>
            <a:r>
              <a:rPr lang="en-US" sz="2400" b="1" i="1" kern="1200">
                <a:solidFill>
                  <a:srgbClr val="C00000"/>
                </a:solidFill>
                <a:latin typeface="Times" pitchFamily="2" charset="0"/>
                <a:ea typeface="+mn-ea"/>
                <a:cs typeface="+mn-cs"/>
              </a:rPr>
              <a:t>phepChia</a:t>
            </a:r>
            <a:r>
              <a:rPr lang="en-US" sz="2400" i="1" kern="1200">
                <a:solidFill>
                  <a:prstClr val="black"/>
                </a:solidFill>
                <a:latin typeface="Times" pitchFamily="2" charset="0"/>
                <a:ea typeface="+mn-ea"/>
                <a:cs typeface="+mn-cs"/>
              </a:rPr>
              <a:t>(9, 2) </a:t>
            </a:r>
          </a:p>
          <a:p>
            <a:pPr marL="693738" indent="-342900" algn="just">
              <a:spcBef>
                <a:spcPts val="600"/>
              </a:spcBef>
              <a:spcAft>
                <a:spcPts val="600"/>
              </a:spcAft>
              <a:buClrTx/>
              <a:buFont typeface="Wingdings" pitchFamily="2" charset="2"/>
              <a:buChar char="à"/>
            </a:pPr>
            <a:r>
              <a:rPr lang="en-US" sz="2400" i="1" kern="1200">
                <a:solidFill>
                  <a:prstClr val="black"/>
                </a:solidFill>
                <a:latin typeface="Times" pitchFamily="2" charset="0"/>
                <a:ea typeface="+mn-ea"/>
                <a:cs typeface="+mn-cs"/>
              </a:rPr>
              <a:t>hoặc </a:t>
            </a:r>
            <a:r>
              <a:rPr lang="en-US" sz="2400" b="1" i="1" kern="1200">
                <a:solidFill>
                  <a:srgbClr val="C00000"/>
                </a:solidFill>
                <a:latin typeface="Times" pitchFamily="2" charset="0"/>
                <a:ea typeface="+mn-ea"/>
                <a:cs typeface="+mn-cs"/>
              </a:rPr>
              <a:t>phepChia</a:t>
            </a:r>
            <a:r>
              <a:rPr lang="en-US" sz="2400" i="1" kern="1200">
                <a:solidFill>
                  <a:prstClr val="black"/>
                </a:solidFill>
                <a:latin typeface="Times" pitchFamily="2" charset="0"/>
                <a:ea typeface="+mn-ea"/>
                <a:cs typeface="+mn-cs"/>
              </a:rPr>
              <a:t>(</a:t>
            </a:r>
            <a:r>
              <a:rPr lang="en-US" sz="2400" i="1" kern="1200">
                <a:solidFill>
                  <a:srgbClr val="0000FF"/>
                </a:solidFill>
                <a:latin typeface="Times" pitchFamily="2" charset="0"/>
                <a:ea typeface="+mn-ea"/>
                <a:cs typeface="+mn-cs"/>
              </a:rPr>
              <a:t>sochia</a:t>
            </a:r>
            <a:r>
              <a:rPr lang="en-US" sz="2400" i="1" kern="1200">
                <a:solidFill>
                  <a:prstClr val="black"/>
                </a:solidFill>
                <a:latin typeface="Times" pitchFamily="2" charset="0"/>
                <a:ea typeface="+mn-ea"/>
                <a:cs typeface="+mn-cs"/>
              </a:rPr>
              <a:t>=2, </a:t>
            </a:r>
            <a:r>
              <a:rPr lang="en-US" sz="2400" i="1" kern="1200">
                <a:solidFill>
                  <a:srgbClr val="0000FF"/>
                </a:solidFill>
                <a:latin typeface="Times" pitchFamily="2" charset="0"/>
                <a:ea typeface="+mn-ea"/>
                <a:cs typeface="+mn-cs"/>
              </a:rPr>
              <a:t>sobichia</a:t>
            </a:r>
            <a:r>
              <a:rPr lang="en-US" sz="2400" i="1" kern="1200">
                <a:solidFill>
                  <a:prstClr val="black"/>
                </a:solidFill>
                <a:latin typeface="Times" pitchFamily="2" charset="0"/>
                <a:ea typeface="+mn-ea"/>
                <a:cs typeface="+mn-cs"/>
              </a:rPr>
              <a:t>=9)</a:t>
            </a:r>
          </a:p>
        </p:txBody>
      </p:sp>
    </p:spTree>
    <p:extLst>
      <p:ext uri="{BB962C8B-B14F-4D97-AF65-F5344CB8AC3E}">
        <p14:creationId xmlns:p14="http://schemas.microsoft.com/office/powerpoint/2010/main" val="33677545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5106</Words>
  <Application>Microsoft Office PowerPoint</Application>
  <PresentationFormat>Widescreen</PresentationFormat>
  <Paragraphs>455</Paragraphs>
  <Slides>58</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Lato</vt:lpstr>
      <vt:lpstr>Calibri</vt:lpstr>
      <vt:lpstr>Cambria</vt:lpstr>
      <vt:lpstr>Times</vt:lpstr>
      <vt:lpstr>Arial</vt:lpstr>
      <vt:lpstr>Times New Roman</vt:lpstr>
      <vt:lpstr>Wingdings</vt:lpstr>
      <vt:lpstr>Arial Unicode MS</vt:lpstr>
      <vt:lpstr>Lato Black</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120</cp:revision>
  <dcterms:created xsi:type="dcterms:W3CDTF">2022-12-02T04:21:00Z</dcterms:created>
  <dcterms:modified xsi:type="dcterms:W3CDTF">2025-09-03T14:36:41Z</dcterms:modified>
</cp:coreProperties>
</file>